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2" r:id="rId4"/>
    <p:sldId id="257" r:id="rId5"/>
    <p:sldId id="258" r:id="rId6"/>
    <p:sldId id="264" r:id="rId7"/>
    <p:sldId id="266" r:id="rId8"/>
    <p:sldId id="261" r:id="rId9"/>
    <p:sldId id="260" r:id="rId10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F695C-936B-407F-B4FA-01EBD54F61DD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EC80-EB70-4FA8-BFF4-6D07BDA10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269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77874-617D-46AE-88C0-0469C08D59D1}" type="datetimeFigureOut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21AD5-DA72-478F-A4B5-3333075BB0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84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21AD5-DA72-478F-A4B5-3333075BB04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86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A65A0-2DD6-4C16-BDF6-3791DA1DC79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28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0DFC-A2BD-4897-BEB5-1BA5D206F324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24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B2677-7696-45E0-AF1B-9851D8D09B0C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04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F908-AFCA-43A1-9701-045D251FC523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4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E777-3F52-41B1-B35D-EB4BBD359B12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0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CE1-D94A-47D9-BF85-01CE4E2D7CB1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80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9639-96B0-49A1-9AC8-9105D071395A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1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05E1-C133-430E-A745-055993EC103F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2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A408-D532-4FC5-938F-A85E98795198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6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9F98-1816-4D2A-AF1D-FAD749FDEB5D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8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7E12-C0FC-4271-8C8A-12B38CE3D9B4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7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08C8-72FD-4894-8719-3418B37C254D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89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3C05F-F449-484C-89DA-41F8F7A649B0}" type="datetime1">
              <a:rPr kumimoji="1" lang="ja-JP" altLang="en-US" smtClean="0"/>
              <a:t>2015/5/21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56581-2285-47BE-BDB5-25D254A5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52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MALPIX6 Design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2015/5/21</a:t>
            </a:r>
          </a:p>
          <a:p>
            <a:r>
              <a:rPr lang="en-US" altLang="ja-JP" dirty="0" smtClean="0"/>
              <a:t>Y. Fujita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89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ピクセルの最終サイズは </a:t>
            </a:r>
            <a:r>
              <a:rPr lang="en-US" altLang="ja-JP" sz="3600" dirty="0" smtClean="0"/>
              <a:t>50um </a:t>
            </a:r>
            <a:r>
              <a:rPr lang="ja-JP" altLang="en-US" sz="3600" dirty="0" smtClean="0"/>
              <a:t>角不可？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296144"/>
          </a:xfrm>
        </p:spPr>
        <p:txBody>
          <a:bodyPr>
            <a:normAutofit fontScale="92500"/>
          </a:bodyPr>
          <a:lstStyle/>
          <a:p>
            <a:r>
              <a:rPr kumimoji="1" lang="en-US" altLang="ja-JP" dirty="0" smtClean="0"/>
              <a:t>FY15-1 MPW Run </a:t>
            </a:r>
            <a:r>
              <a:rPr lang="ja-JP" altLang="en-US" dirty="0" smtClean="0"/>
              <a:t>全体の</a:t>
            </a:r>
            <a:r>
              <a:rPr kumimoji="1" lang="ja-JP" altLang="en-US" dirty="0" smtClean="0"/>
              <a:t>サイズ</a:t>
            </a:r>
            <a:r>
              <a:rPr lang="ja-JP" altLang="en-US" dirty="0"/>
              <a:t>（</a:t>
            </a:r>
            <a:r>
              <a:rPr lang="en-US" altLang="ja-JP" dirty="0"/>
              <a:t>Reticle size</a:t>
            </a:r>
            <a:r>
              <a:rPr lang="ja-JP" altLang="en-US" dirty="0" smtClean="0"/>
              <a:t>）：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u="sng" dirty="0" smtClean="0"/>
              <a:t>約 </a:t>
            </a:r>
            <a:r>
              <a:rPr lang="en-US" altLang="ja-JP" b="1" u="sng" dirty="0" smtClean="0">
                <a:solidFill>
                  <a:srgbClr val="3333FF"/>
                </a:solidFill>
              </a:rPr>
              <a:t>24</a:t>
            </a:r>
            <a:r>
              <a:rPr kumimoji="1" lang="en-US" altLang="ja-JP" b="1" u="sng" dirty="0" smtClean="0">
                <a:solidFill>
                  <a:srgbClr val="3333FF"/>
                </a:solidFill>
              </a:rPr>
              <a:t>mm x 30mm </a:t>
            </a:r>
            <a:endParaRPr kumimoji="1" lang="ja-JP" altLang="en-US" b="1" u="sng" dirty="0">
              <a:solidFill>
                <a:srgbClr val="3333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B2D4F-8998-412D-B70E-2B68EB027BA7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069677"/>
            <a:ext cx="3195955" cy="431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>
            <a:off x="467544" y="6453335"/>
            <a:ext cx="3195956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23528" y="2204863"/>
            <a:ext cx="0" cy="4104456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555776" y="61291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24 mm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16200000">
            <a:off x="-283386" y="389240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/>
                </a:solidFill>
              </a:rPr>
              <a:t>30</a:t>
            </a:r>
            <a:r>
              <a:rPr kumimoji="1" lang="en-US" altLang="ja-JP" b="1" dirty="0" smtClean="0">
                <a:solidFill>
                  <a:schemeClr val="accent1"/>
                </a:solidFill>
              </a:rPr>
              <a:t> mm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99992" y="2013808"/>
            <a:ext cx="3744416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MALPIX </a:t>
            </a:r>
            <a:r>
              <a:rPr kumimoji="1" lang="ja-JP" altLang="en-US" sz="2000" dirty="0" smtClean="0"/>
              <a:t>ゴール：</a:t>
            </a:r>
            <a:endParaRPr lang="en-US" altLang="ja-JP" sz="2000" dirty="0"/>
          </a:p>
          <a:p>
            <a:r>
              <a:rPr kumimoji="1" lang="ja-JP" altLang="en-US" sz="2000" dirty="0" smtClean="0"/>
              <a:t>センサー部だけでも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一辺 </a:t>
            </a:r>
            <a:r>
              <a:rPr kumimoji="1" lang="en-US" altLang="ja-JP" sz="2000" dirty="0" smtClean="0"/>
              <a:t>50um x 512 = 25.6mm</a:t>
            </a:r>
          </a:p>
          <a:p>
            <a:r>
              <a:rPr lang="ja-JP" altLang="en-US" sz="2000" dirty="0" err="1"/>
              <a:t>なの</a:t>
            </a:r>
            <a:r>
              <a:rPr kumimoji="1" lang="ja-JP" altLang="en-US" sz="2000" dirty="0" err="1" smtClean="0"/>
              <a:t>で</a:t>
            </a:r>
            <a:r>
              <a:rPr kumimoji="1" lang="ja-JP" altLang="en-US" sz="2000" dirty="0" smtClean="0"/>
              <a:t>この中に収まらない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（かつ周辺部 </a:t>
            </a:r>
            <a:r>
              <a:rPr lang="en-US" altLang="ja-JP" sz="2000" dirty="0"/>
              <a:t>2</a:t>
            </a:r>
            <a:r>
              <a:rPr lang="en-US" altLang="ja-JP" sz="2000" dirty="0" smtClean="0"/>
              <a:t>mm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@MALPIX5</a:t>
            </a:r>
            <a:r>
              <a:rPr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14" name="下矢印 13"/>
          <p:cNvSpPr/>
          <p:nvPr/>
        </p:nvSpPr>
        <p:spPr>
          <a:xfrm>
            <a:off x="6228184" y="3717031"/>
            <a:ext cx="360040" cy="360040"/>
          </a:xfrm>
          <a:prstGeom prst="down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99992" y="4174048"/>
            <a:ext cx="3744416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MALPIX </a:t>
            </a:r>
            <a:r>
              <a:rPr kumimoji="1" lang="ja-JP" altLang="en-US" sz="2000" dirty="0" smtClean="0"/>
              <a:t>ゴール：</a:t>
            </a:r>
            <a:endParaRPr kumimoji="1" lang="en-US" altLang="ja-JP" sz="2000" dirty="0" smtClean="0"/>
          </a:p>
          <a:p>
            <a:r>
              <a:rPr lang="ja-JP" altLang="en-US" sz="2000" dirty="0"/>
              <a:t>位置分解能 </a:t>
            </a:r>
            <a:r>
              <a:rPr lang="en-US" altLang="ja-JP" sz="2000" dirty="0"/>
              <a:t>45um</a:t>
            </a:r>
          </a:p>
          <a:p>
            <a:r>
              <a:rPr lang="ja-JP" altLang="en-US" sz="2000" dirty="0"/>
              <a:t>一辺 </a:t>
            </a:r>
            <a:r>
              <a:rPr lang="en-US" altLang="ja-JP" sz="2000" dirty="0"/>
              <a:t>45um x 512 = </a:t>
            </a:r>
            <a:r>
              <a:rPr lang="en-US" altLang="ja-JP" sz="2000" dirty="0" smtClean="0"/>
              <a:t>23.04mm</a:t>
            </a:r>
            <a:r>
              <a:rPr lang="ja-JP" altLang="en-US" sz="2000" dirty="0" smtClean="0"/>
              <a:t>　</a:t>
            </a:r>
            <a:r>
              <a:rPr lang="en-US" altLang="ja-JP" sz="2000" dirty="0"/>
              <a:t>×</a:t>
            </a:r>
          </a:p>
          <a:p>
            <a:r>
              <a:rPr kumimoji="1" lang="ja-JP" altLang="en-US" sz="2000" dirty="0" smtClean="0"/>
              <a:t>位置分解能 </a:t>
            </a:r>
            <a:r>
              <a:rPr kumimoji="1" lang="en-US" altLang="ja-JP" sz="2000" dirty="0" smtClean="0"/>
              <a:t>40um</a:t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一辺 </a:t>
            </a:r>
            <a:r>
              <a:rPr lang="en-US" altLang="ja-JP" sz="2000" dirty="0"/>
              <a:t>4</a:t>
            </a:r>
            <a:r>
              <a:rPr kumimoji="1" lang="en-US" altLang="ja-JP" sz="2000" dirty="0" smtClean="0"/>
              <a:t>0um x 512 = 20.48mm</a:t>
            </a:r>
            <a:r>
              <a:rPr kumimoji="1" lang="ja-JP" altLang="en-US" sz="2000" dirty="0" smtClean="0"/>
              <a:t>　○</a:t>
            </a:r>
            <a:endParaRPr kumimoji="1" lang="en-US" altLang="ja-JP" sz="20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8145" y="1547500"/>
            <a:ext cx="2880320" cy="369332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プロセス</a:t>
            </a:r>
            <a:r>
              <a:rPr lang="ja-JP" altLang="en-US" dirty="0" smtClean="0"/>
              <a:t>によって決まり固定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44008" y="5949280"/>
            <a:ext cx="3456384" cy="707886"/>
          </a:xfrm>
          <a:prstGeom prst="rect">
            <a:avLst/>
          </a:prstGeom>
          <a:solidFill>
            <a:schemeClr val="bg2"/>
          </a:solidFill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センサー面積に問題なければ位置</a:t>
            </a:r>
            <a:r>
              <a:rPr lang="ja-JP" altLang="en-US" sz="2000" dirty="0"/>
              <a:t>分解</a:t>
            </a:r>
            <a:r>
              <a:rPr lang="ja-JP" altLang="en-US" sz="2000" dirty="0" smtClean="0"/>
              <a:t>能 </a:t>
            </a:r>
            <a:r>
              <a:rPr lang="en-US" altLang="ja-JP" sz="2000" dirty="0" smtClean="0"/>
              <a:t>40um </a:t>
            </a:r>
            <a:r>
              <a:rPr lang="ja-JP" altLang="en-US" sz="2000" dirty="0" smtClean="0"/>
              <a:t>以下</a:t>
            </a:r>
            <a:r>
              <a:rPr lang="ja-JP" altLang="en-US" sz="2000" dirty="0"/>
              <a:t>を</a:t>
            </a:r>
            <a:r>
              <a:rPr lang="ja-JP" altLang="en-US" sz="2000" dirty="0" smtClean="0"/>
              <a:t>目標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8611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MALPIX6 </a:t>
            </a:r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SRAM </a:t>
            </a:r>
            <a:r>
              <a:rPr kumimoji="1" lang="ja-JP" altLang="en-US" dirty="0" smtClean="0"/>
              <a:t>導入による空間分解能 </a:t>
            </a:r>
            <a:r>
              <a:rPr kumimoji="1" lang="en-US" altLang="ja-JP" b="1" dirty="0" smtClean="0">
                <a:solidFill>
                  <a:srgbClr val="3333FF"/>
                </a:solidFill>
              </a:rPr>
              <a:t>40um</a:t>
            </a:r>
          </a:p>
          <a:p>
            <a:pPr lvl="1"/>
            <a:r>
              <a:rPr lang="en-US" altLang="ja-JP" dirty="0" smtClean="0"/>
              <a:t>64 x 64 </a:t>
            </a:r>
            <a:r>
              <a:rPr lang="ja-JP" altLang="en-US" dirty="0" smtClean="0"/>
              <a:t>アレイ、センサーエリア </a:t>
            </a:r>
            <a:r>
              <a:rPr lang="en-US" altLang="ja-JP" dirty="0" smtClean="0"/>
              <a:t>2.56 x 2.56 mm</a:t>
            </a:r>
            <a:r>
              <a:rPr lang="en-US" altLang="ja-JP" baseline="30000" dirty="0" smtClean="0"/>
              <a:t>2</a:t>
            </a:r>
            <a:endParaRPr kumimoji="1" lang="en-US" altLang="ja-JP" baseline="30000" dirty="0" smtClean="0"/>
          </a:p>
          <a:p>
            <a:r>
              <a:rPr kumimoji="1" lang="en-US" altLang="ja-JP" dirty="0" smtClean="0"/>
              <a:t>Gray Counter </a:t>
            </a:r>
            <a:r>
              <a:rPr lang="en-US" altLang="ja-JP" dirty="0" smtClean="0"/>
              <a:t>Duty </a:t>
            </a:r>
            <a:r>
              <a:rPr lang="ja-JP" altLang="en-US" dirty="0" smtClean="0"/>
              <a:t>比の</a:t>
            </a:r>
            <a:r>
              <a:rPr kumimoji="1" lang="ja-JP" altLang="en-US" dirty="0" smtClean="0"/>
              <a:t>修正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74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ピクセル（レイアウト）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262" y="1340769"/>
            <a:ext cx="4836042" cy="4823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>
            <a:off x="2472262" y="6237312"/>
            <a:ext cx="4836042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518509" y="61653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accent1"/>
                </a:solidFill>
              </a:rPr>
              <a:t>40um</a:t>
            </a:r>
            <a:endParaRPr kumimoji="1" lang="ja-JP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718309" y="1340769"/>
            <a:ext cx="4229955" cy="1296143"/>
          </a:xfrm>
          <a:prstGeom prst="roundRect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1516142"/>
            <a:ext cx="189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3333FF"/>
                </a:solidFill>
              </a:rPr>
              <a:t>コンパレータ</a:t>
            </a:r>
            <a:endParaRPr kumimoji="1" lang="ja-JP" altLang="en-US" sz="2400" b="1" dirty="0">
              <a:solidFill>
                <a:srgbClr val="3333FF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763683" y="2835180"/>
            <a:ext cx="728197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070237" y="3123212"/>
            <a:ext cx="693446" cy="0"/>
          </a:xfrm>
          <a:prstGeom prst="straightConnector1">
            <a:avLst/>
          </a:prstGeom>
          <a:ln w="2540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39552" y="2636912"/>
            <a:ext cx="1674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</a:rPr>
              <a:t>パッド電極</a:t>
            </a:r>
            <a:endParaRPr lang="en-US" altLang="ja-JP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ja-JP" altLang="en-US" sz="2400" b="1" dirty="0" smtClean="0">
                <a:solidFill>
                  <a:schemeClr val="bg2">
                    <a:lumMod val="75000"/>
                  </a:schemeClr>
                </a:solidFill>
              </a:rPr>
              <a:t>コンタクト</a:t>
            </a:r>
            <a:endParaRPr kumimoji="1" lang="ja-JP" alt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55771" y="2745363"/>
            <a:ext cx="1970850" cy="1039321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2142245" y="3645024"/>
            <a:ext cx="1413526" cy="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79512" y="3430741"/>
            <a:ext cx="2133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92D050"/>
                </a:solidFill>
              </a:rPr>
              <a:t>ソースフォロワ</a:t>
            </a:r>
            <a:r>
              <a:rPr lang="en-US" altLang="ja-JP" sz="2400" b="1" dirty="0" smtClean="0">
                <a:solidFill>
                  <a:srgbClr val="92D050"/>
                </a:solidFill>
              </a:rPr>
              <a:t>&amp; </a:t>
            </a:r>
            <a:r>
              <a:rPr lang="ja-JP" altLang="en-US" sz="2400" b="1" dirty="0" smtClean="0">
                <a:solidFill>
                  <a:srgbClr val="92D050"/>
                </a:solidFill>
              </a:rPr>
              <a:t>リセット</a:t>
            </a:r>
            <a:r>
              <a:rPr lang="en-US" altLang="ja-JP" sz="2400" b="1" dirty="0" smtClean="0">
                <a:solidFill>
                  <a:srgbClr val="92D050"/>
                </a:solidFill>
              </a:rPr>
              <a:t> SW</a:t>
            </a:r>
            <a:endParaRPr kumimoji="1" lang="ja-JP" altLang="en-US" sz="2400" b="1" dirty="0">
              <a:solidFill>
                <a:srgbClr val="92D05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2214253" y="1746974"/>
            <a:ext cx="474033" cy="0"/>
          </a:xfrm>
          <a:prstGeom prst="straightConnector1">
            <a:avLst/>
          </a:prstGeom>
          <a:ln w="2540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2763683" y="3861048"/>
            <a:ext cx="1777513" cy="43204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2762922" y="5696760"/>
            <a:ext cx="4184581" cy="43204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1520" y="4653136"/>
            <a:ext cx="2034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FFCC00"/>
                </a:solidFill>
              </a:rPr>
              <a:t>SRAM</a:t>
            </a:r>
          </a:p>
          <a:p>
            <a:pPr algn="ctr"/>
            <a:r>
              <a:rPr kumimoji="1" lang="ja-JP" altLang="en-US" sz="2400" b="1" dirty="0" smtClean="0">
                <a:solidFill>
                  <a:srgbClr val="FFCC00"/>
                </a:solidFill>
              </a:rPr>
              <a:t>（</a:t>
            </a:r>
            <a:r>
              <a:rPr kumimoji="1" lang="en-US" altLang="ja-JP" sz="2400" b="1" dirty="0" smtClean="0">
                <a:solidFill>
                  <a:srgbClr val="FFCC00"/>
                </a:solidFill>
              </a:rPr>
              <a:t>VTH </a:t>
            </a:r>
            <a:r>
              <a:rPr kumimoji="1" lang="ja-JP" altLang="en-US" sz="2400" b="1" dirty="0" smtClean="0">
                <a:solidFill>
                  <a:srgbClr val="FFCC00"/>
                </a:solidFill>
              </a:rPr>
              <a:t>補償用 </a:t>
            </a:r>
            <a:r>
              <a:rPr kumimoji="1" lang="en-US" altLang="ja-JP" sz="2400" b="1" dirty="0" smtClean="0">
                <a:solidFill>
                  <a:srgbClr val="FFCC00"/>
                </a:solidFill>
              </a:rPr>
              <a:t>3-bit</a:t>
            </a:r>
            <a:r>
              <a:rPr kumimoji="1" lang="ja-JP" altLang="en-US" sz="2400" b="1" dirty="0" smtClean="0">
                <a:solidFill>
                  <a:srgbClr val="FFCC00"/>
                </a:solidFill>
              </a:rPr>
              <a:t>）</a:t>
            </a:r>
            <a:endParaRPr kumimoji="1" lang="ja-JP" altLang="en-US" sz="2400" b="1" dirty="0">
              <a:solidFill>
                <a:srgbClr val="FFCC00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1907704" y="4293096"/>
            <a:ext cx="810605" cy="576064"/>
          </a:xfrm>
          <a:prstGeom prst="straightConnector1">
            <a:avLst/>
          </a:prstGeom>
          <a:ln w="25400">
            <a:solidFill>
              <a:srgbClr val="FFFF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716016" y="3861048"/>
            <a:ext cx="2088232" cy="43204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668344" y="4614227"/>
            <a:ext cx="1279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FFC000"/>
                </a:solidFill>
              </a:rPr>
              <a:t>SRAM</a:t>
            </a:r>
          </a:p>
          <a:p>
            <a:pPr algn="ctr"/>
            <a:r>
              <a:rPr kumimoji="1" lang="ja-JP" altLang="en-US" sz="2400" b="1" dirty="0" smtClean="0">
                <a:solidFill>
                  <a:srgbClr val="FFC000"/>
                </a:solidFill>
              </a:rPr>
              <a:t>（</a:t>
            </a:r>
            <a:r>
              <a:rPr kumimoji="1" lang="en-US" altLang="ja-JP" sz="2400" b="1" dirty="0" smtClean="0">
                <a:solidFill>
                  <a:srgbClr val="FFC000"/>
                </a:solidFill>
              </a:rPr>
              <a:t>12-bit</a:t>
            </a:r>
            <a:r>
              <a:rPr kumimoji="1" lang="ja-JP" altLang="en-US" sz="2400" b="1" dirty="0" smtClean="0">
                <a:solidFill>
                  <a:srgbClr val="FFC000"/>
                </a:solidFill>
              </a:rPr>
              <a:t>）</a:t>
            </a:r>
            <a:endParaRPr kumimoji="1" lang="ja-JP" altLang="en-US" sz="2400" b="1" dirty="0">
              <a:solidFill>
                <a:srgbClr val="FFC000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H="1" flipV="1">
            <a:off x="6876256" y="4293096"/>
            <a:ext cx="792088" cy="504056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>
            <a:off x="6947503" y="5301208"/>
            <a:ext cx="720841" cy="428063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79512" y="644404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コンパレータ </a:t>
            </a:r>
            <a:r>
              <a:rPr kumimoji="1" lang="en-US" altLang="ja-JP" dirty="0" smtClean="0"/>
              <a:t>ON/OFF </a:t>
            </a:r>
            <a:r>
              <a:rPr kumimoji="1" lang="ja-JP" altLang="en-US" dirty="0" smtClean="0"/>
              <a:t>ビットはテスト容易性のため今回は除いた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591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5626968" cy="1143000"/>
          </a:xfrm>
        </p:spPr>
        <p:txBody>
          <a:bodyPr/>
          <a:lstStyle/>
          <a:p>
            <a:r>
              <a:rPr kumimoji="1" lang="ja-JP" altLang="en-US" dirty="0" smtClean="0"/>
              <a:t>ピクセル（回路図）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メモリを </a:t>
            </a:r>
            <a:r>
              <a:rPr kumimoji="1" lang="en-US" altLang="ja-JP" dirty="0" smtClean="0"/>
              <a:t>SRAM </a:t>
            </a:r>
            <a:r>
              <a:rPr kumimoji="1" lang="ja-JP" altLang="en-US" dirty="0" smtClean="0"/>
              <a:t>に置換</a:t>
            </a:r>
            <a:endParaRPr kumimoji="1" lang="en-US" altLang="ja-JP" dirty="0" smtClean="0"/>
          </a:p>
          <a:p>
            <a:r>
              <a:rPr lang="en-US" altLang="ja-JP" dirty="0" smtClean="0"/>
              <a:t>ACK </a:t>
            </a:r>
            <a:r>
              <a:rPr lang="ja-JP" altLang="en-US" dirty="0" smtClean="0"/>
              <a:t>廃止、</a:t>
            </a:r>
            <a:r>
              <a:rPr lang="en-US" altLang="ja-JP" dirty="0" smtClean="0"/>
              <a:t>XOR/DFF </a:t>
            </a:r>
            <a:r>
              <a:rPr lang="ja-JP" altLang="en-US" dirty="0" smtClean="0"/>
              <a:t>廃止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51690"/>
            <a:ext cx="8888066" cy="402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7164288" y="5086925"/>
            <a:ext cx="648072" cy="57606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3995936" y="5589240"/>
            <a:ext cx="3096344" cy="505797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843808" y="6095037"/>
            <a:ext cx="4536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VTH </a:t>
            </a:r>
            <a:r>
              <a:rPr lang="ja-JP" altLang="en-US" b="1" dirty="0" smtClean="0"/>
              <a:t>補償用 </a:t>
            </a:r>
            <a:r>
              <a:rPr lang="en-US" altLang="ja-JP" b="1" dirty="0" smtClean="0"/>
              <a:t>3-bit </a:t>
            </a:r>
            <a:r>
              <a:rPr lang="ja-JP" altLang="en-US" b="1" dirty="0" smtClean="0"/>
              <a:t>はセル内部で使用するため、</a:t>
            </a:r>
            <a:r>
              <a:rPr lang="en-US" altLang="ja-JP" b="1" dirty="0" smtClean="0"/>
              <a:t>SRAM </a:t>
            </a:r>
            <a:r>
              <a:rPr lang="ja-JP" altLang="en-US" b="1" dirty="0" smtClean="0"/>
              <a:t>セルの </a:t>
            </a:r>
            <a:r>
              <a:rPr lang="en-US" altLang="ja-JP" b="1" dirty="0" smtClean="0">
                <a:solidFill>
                  <a:srgbClr val="FF0000"/>
                </a:solidFill>
              </a:rPr>
              <a:t>VL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を端子として出してある</a:t>
            </a:r>
            <a:endParaRPr kumimoji="1" lang="ja-JP" altLang="en-US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5521"/>
            <a:ext cx="3019847" cy="174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円/楕円 10"/>
          <p:cNvSpPr/>
          <p:nvPr/>
        </p:nvSpPr>
        <p:spPr>
          <a:xfrm>
            <a:off x="7879879" y="1066850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644008" y="1354882"/>
            <a:ext cx="3235871" cy="49193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096769" y="1916832"/>
            <a:ext cx="859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SRAM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04883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正方形/長方形 224"/>
          <p:cNvSpPr/>
          <p:nvPr/>
        </p:nvSpPr>
        <p:spPr>
          <a:xfrm>
            <a:off x="5868145" y="2286306"/>
            <a:ext cx="2644263" cy="1979248"/>
          </a:xfrm>
          <a:prstGeom prst="rect">
            <a:avLst/>
          </a:prstGeom>
          <a:solidFill>
            <a:srgbClr val="FFC000">
              <a:alpha val="10000"/>
            </a:srgbClr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正方形/長方形 223"/>
          <p:cNvSpPr/>
          <p:nvPr/>
        </p:nvSpPr>
        <p:spPr>
          <a:xfrm>
            <a:off x="5796137" y="2306183"/>
            <a:ext cx="2640242" cy="2013484"/>
          </a:xfrm>
          <a:prstGeom prst="rect">
            <a:avLst/>
          </a:prstGeom>
          <a:solidFill>
            <a:srgbClr val="FFC000">
              <a:alpha val="10000"/>
            </a:srgbClr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正方形/長方形 222"/>
          <p:cNvSpPr/>
          <p:nvPr/>
        </p:nvSpPr>
        <p:spPr>
          <a:xfrm>
            <a:off x="5724128" y="2349022"/>
            <a:ext cx="2682361" cy="2025030"/>
          </a:xfrm>
          <a:prstGeom prst="rect">
            <a:avLst/>
          </a:prstGeom>
          <a:solidFill>
            <a:srgbClr val="FFC000">
              <a:alpha val="10000"/>
            </a:srgbClr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5667376" y="2380379"/>
            <a:ext cx="2698981" cy="2056194"/>
          </a:xfrm>
          <a:prstGeom prst="rect">
            <a:avLst/>
          </a:prstGeom>
          <a:solidFill>
            <a:srgbClr val="FFC000">
              <a:alpha val="10000"/>
            </a:srgbClr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  <a:solidFill>
            <a:schemeClr val="bg1">
              <a:alpha val="50000"/>
            </a:schemeClr>
          </a:solidFill>
          <a:ln w="19050">
            <a:noFill/>
          </a:ln>
        </p:spPr>
        <p:txBody>
          <a:bodyPr/>
          <a:lstStyle/>
          <a:p>
            <a:r>
              <a:rPr lang="ja-JP" altLang="en-US" dirty="0"/>
              <a:t>構成</a:t>
            </a:r>
            <a:r>
              <a:rPr lang="en-US" altLang="ja-JP" dirty="0" smtClean="0"/>
              <a:t> </a:t>
            </a:r>
            <a:r>
              <a:rPr lang="ja-JP" altLang="en-US" dirty="0" smtClean="0"/>
              <a:t>（ピクセル）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107504" y="1441374"/>
            <a:ext cx="8672315" cy="469234"/>
          </a:xfrm>
          <a:prstGeom prst="parallelogram">
            <a:avLst>
              <a:gd name="adj" fmla="val 59389"/>
            </a:avLst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2"/>
                </a:solidFill>
              </a:rPr>
              <a:t>検出パッド</a:t>
            </a:r>
            <a:r>
              <a:rPr kumimoji="1" lang="en-US" altLang="ja-JP" sz="2400" b="1" dirty="0" smtClean="0">
                <a:solidFill>
                  <a:schemeClr val="tx2"/>
                </a:solidFill>
              </a:rPr>
              <a:t> 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79748" y="2563042"/>
            <a:ext cx="432048" cy="1044116"/>
            <a:chOff x="2123728" y="1700808"/>
            <a:chExt cx="432048" cy="1044116"/>
          </a:xfrm>
        </p:grpSpPr>
        <p:cxnSp>
          <p:nvCxnSpPr>
            <p:cNvPr id="11" name="直線コネクタ 10"/>
            <p:cNvCxnSpPr/>
            <p:nvPr/>
          </p:nvCxnSpPr>
          <p:spPr>
            <a:xfrm flipH="1">
              <a:off x="2339752" y="209685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>
              <a:off x="2339752" y="234888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2339752" y="2096852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2267744" y="2096852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>
            <a:xfrm>
              <a:off x="2123728" y="2152520"/>
              <a:ext cx="144016" cy="144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/>
            <p:cNvCxnSpPr/>
            <p:nvPr/>
          </p:nvCxnSpPr>
          <p:spPr>
            <a:xfrm flipV="1">
              <a:off x="2555776" y="1700808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2555776" y="234888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直線コネクタ 21"/>
          <p:cNvCxnSpPr/>
          <p:nvPr/>
        </p:nvCxnSpPr>
        <p:spPr>
          <a:xfrm>
            <a:off x="419826" y="3100808"/>
            <a:ext cx="180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259632" y="484013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RST_DET</a:t>
            </a:r>
            <a:endParaRPr kumimoji="1" lang="ja-JP" altLang="en-US" b="1" dirty="0"/>
          </a:p>
        </p:txBody>
      </p:sp>
      <p:cxnSp>
        <p:nvCxnSpPr>
          <p:cNvPr id="28" name="直線コネクタ 27"/>
          <p:cNvCxnSpPr/>
          <p:nvPr/>
        </p:nvCxnSpPr>
        <p:spPr>
          <a:xfrm>
            <a:off x="848116" y="2389530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939516" y="4579682"/>
            <a:ext cx="104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V</a:t>
            </a:r>
            <a:r>
              <a:rPr kumimoji="1" lang="en-US" altLang="ja-JP" b="1" baseline="-25000" dirty="0" smtClean="0"/>
              <a:t>RST_DET</a:t>
            </a:r>
            <a:endParaRPr kumimoji="1" lang="ja-JP" altLang="en-US" b="1" baseline="-25000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723764" y="3571154"/>
            <a:ext cx="288032" cy="1044116"/>
            <a:chOff x="2267744" y="2708920"/>
            <a:chExt cx="288032" cy="1044116"/>
          </a:xfrm>
        </p:grpSpPr>
        <p:cxnSp>
          <p:nvCxnSpPr>
            <p:cNvPr id="31" name="直線コネクタ 30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直線コネクタ 46"/>
          <p:cNvCxnSpPr/>
          <p:nvPr/>
        </p:nvCxnSpPr>
        <p:spPr>
          <a:xfrm>
            <a:off x="475928" y="4094874"/>
            <a:ext cx="2478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19826" y="2749570"/>
            <a:ext cx="59197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31560" y="2749570"/>
            <a:ext cx="0" cy="342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972468" y="3540627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/>
          <p:cNvGrpSpPr/>
          <p:nvPr/>
        </p:nvGrpSpPr>
        <p:grpSpPr>
          <a:xfrm>
            <a:off x="2170305" y="2370897"/>
            <a:ext cx="288032" cy="1044116"/>
            <a:chOff x="2267744" y="2708920"/>
            <a:chExt cx="288032" cy="1044116"/>
          </a:xfrm>
        </p:grpSpPr>
        <p:cxnSp>
          <p:nvCxnSpPr>
            <p:cNvPr id="57" name="直線コネクタ 56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2170305" y="3064805"/>
            <a:ext cx="288032" cy="1044116"/>
            <a:chOff x="2267744" y="2708920"/>
            <a:chExt cx="288032" cy="1044116"/>
          </a:xfrm>
        </p:grpSpPr>
        <p:cxnSp>
          <p:nvCxnSpPr>
            <p:cNvPr id="64" name="直線コネクタ 63"/>
            <p:cNvCxnSpPr/>
            <p:nvPr/>
          </p:nvCxnSpPr>
          <p:spPr>
            <a:xfrm flipH="1">
              <a:off x="2339752" y="310496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>
              <a:off x="2339752" y="335699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2339752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2267744" y="3104964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V="1">
              <a:off x="2555776" y="2708920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2555776" y="3356992"/>
              <a:ext cx="0" cy="3960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グループ化 80"/>
          <p:cNvGrpSpPr/>
          <p:nvPr/>
        </p:nvGrpSpPr>
        <p:grpSpPr>
          <a:xfrm>
            <a:off x="2293916" y="3915745"/>
            <a:ext cx="324036" cy="312542"/>
            <a:chOff x="2392096" y="3735034"/>
            <a:chExt cx="324036" cy="312542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2392096" y="3933056"/>
              <a:ext cx="324036" cy="114520"/>
              <a:chOff x="2392096" y="3736696"/>
              <a:chExt cx="324036" cy="114520"/>
            </a:xfrm>
          </p:grpSpPr>
          <p:cxnSp>
            <p:nvCxnSpPr>
              <p:cNvPr id="84" name="直線コネクタ 83"/>
              <p:cNvCxnSpPr/>
              <p:nvPr/>
            </p:nvCxnSpPr>
            <p:spPr>
              <a:xfrm>
                <a:off x="2392096" y="3736696"/>
                <a:ext cx="32403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flipH="1">
                <a:off x="2392096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flipH="1">
                <a:off x="246410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flipH="1">
                <a:off x="2542620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flipH="1">
                <a:off x="2627784" y="3743204"/>
                <a:ext cx="55668" cy="10801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直線コネクタ 82"/>
            <p:cNvCxnSpPr/>
            <p:nvPr/>
          </p:nvCxnSpPr>
          <p:spPr>
            <a:xfrm>
              <a:off x="2555776" y="3735034"/>
              <a:ext cx="0" cy="2045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直線コネクタ 90"/>
          <p:cNvCxnSpPr/>
          <p:nvPr/>
        </p:nvCxnSpPr>
        <p:spPr>
          <a:xfrm>
            <a:off x="2294657" y="2380729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>
            <a:stCxn id="92" idx="0"/>
          </p:cNvCxnSpPr>
          <p:nvPr/>
        </p:nvCxnSpPr>
        <p:spPr>
          <a:xfrm>
            <a:off x="3594125" y="3326125"/>
            <a:ext cx="522347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>
            <a:off x="4860032" y="3334144"/>
            <a:ext cx="0" cy="2340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5220072" y="5373216"/>
            <a:ext cx="642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REQ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H="1">
            <a:off x="1331642" y="5947539"/>
            <a:ext cx="7632846" cy="0"/>
          </a:xfrm>
          <a:prstGeom prst="straightConnector1">
            <a:avLst/>
          </a:prstGeom>
          <a:ln w="508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H="1" flipV="1">
            <a:off x="8656095" y="2132856"/>
            <a:ext cx="20361" cy="4328325"/>
          </a:xfrm>
          <a:prstGeom prst="straightConnector1">
            <a:avLst/>
          </a:prstGeom>
          <a:ln w="38100">
            <a:solidFill>
              <a:srgbClr val="3333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3895124" y="6010883"/>
            <a:ext cx="360040" cy="2520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3895124" y="5821525"/>
            <a:ext cx="360040" cy="2520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/>
          <p:cNvSpPr txBox="1"/>
          <p:nvPr/>
        </p:nvSpPr>
        <p:spPr>
          <a:xfrm>
            <a:off x="4139185" y="5674896"/>
            <a:ext cx="398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00B050"/>
                </a:solidFill>
              </a:rPr>
              <a:t>15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cxnSp>
        <p:nvCxnSpPr>
          <p:cNvPr id="145" name="直線コネクタ 144"/>
          <p:cNvCxnSpPr/>
          <p:nvPr/>
        </p:nvCxnSpPr>
        <p:spPr>
          <a:xfrm flipV="1">
            <a:off x="179512" y="1910609"/>
            <a:ext cx="0" cy="16885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グループ化 196"/>
          <p:cNvGrpSpPr/>
          <p:nvPr/>
        </p:nvGrpSpPr>
        <p:grpSpPr>
          <a:xfrm rot="5400000">
            <a:off x="6070766" y="3210446"/>
            <a:ext cx="504056" cy="674875"/>
            <a:chOff x="6300192" y="4284295"/>
            <a:chExt cx="504056" cy="674875"/>
          </a:xfrm>
        </p:grpSpPr>
        <p:cxnSp>
          <p:nvCxnSpPr>
            <p:cNvPr id="198" name="直線コネクタ 197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コネクタ 199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グループ化 204"/>
          <p:cNvGrpSpPr/>
          <p:nvPr/>
        </p:nvGrpSpPr>
        <p:grpSpPr>
          <a:xfrm rot="5400000">
            <a:off x="7654942" y="3210446"/>
            <a:ext cx="504056" cy="674875"/>
            <a:chOff x="6300192" y="4284295"/>
            <a:chExt cx="504056" cy="674875"/>
          </a:xfrm>
        </p:grpSpPr>
        <p:cxnSp>
          <p:nvCxnSpPr>
            <p:cNvPr id="206" name="直線コネクタ 205"/>
            <p:cNvCxnSpPr/>
            <p:nvPr/>
          </p:nvCxnSpPr>
          <p:spPr>
            <a:xfrm flipH="1">
              <a:off x="6588224" y="45091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>
            <a:xfrm flipH="1">
              <a:off x="6588224" y="4761148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>
              <a:off x="6588224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>
              <a:off x="6516216" y="4509120"/>
              <a:ext cx="0" cy="252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 flipV="1">
              <a:off x="6804248" y="4284295"/>
              <a:ext cx="0" cy="22482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 flipV="1">
              <a:off x="6804248" y="4761148"/>
              <a:ext cx="0" cy="1980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flipH="1">
              <a:off x="6300192" y="4635134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1" name="円/楕円 220"/>
          <p:cNvSpPr/>
          <p:nvPr/>
        </p:nvSpPr>
        <p:spPr>
          <a:xfrm>
            <a:off x="5950530" y="59064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2" name="直線コネクタ 231"/>
          <p:cNvCxnSpPr>
            <a:stCxn id="103" idx="1"/>
          </p:cNvCxnSpPr>
          <p:nvPr/>
        </p:nvCxnSpPr>
        <p:spPr>
          <a:xfrm>
            <a:off x="5580112" y="3276440"/>
            <a:ext cx="2319246" cy="85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テキスト ボックス 234"/>
          <p:cNvSpPr txBox="1"/>
          <p:nvPr/>
        </p:nvSpPr>
        <p:spPr>
          <a:xfrm rot="16200000">
            <a:off x="8568975" y="4823333"/>
            <a:ext cx="56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3333FF"/>
                </a:solidFill>
              </a:rPr>
              <a:t>WL</a:t>
            </a:r>
            <a:endParaRPr kumimoji="1" lang="ja-JP" altLang="en-US" b="1" dirty="0">
              <a:solidFill>
                <a:srgbClr val="3333FF"/>
              </a:solidFill>
            </a:endParaRPr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5868144" y="2420888"/>
            <a:ext cx="1943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3333FF"/>
                </a:solidFill>
              </a:rPr>
              <a:t>SRAM Memory</a:t>
            </a:r>
            <a:endParaRPr kumimoji="1" lang="ja-JP" altLang="en-US" sz="2000" b="1" dirty="0">
              <a:solidFill>
                <a:srgbClr val="3333FF"/>
              </a:solidFill>
            </a:endParaRPr>
          </a:p>
        </p:txBody>
      </p:sp>
      <p:sp>
        <p:nvSpPr>
          <p:cNvPr id="242" name="テキスト ボックス 241"/>
          <p:cNvSpPr txBox="1"/>
          <p:nvPr/>
        </p:nvSpPr>
        <p:spPr>
          <a:xfrm>
            <a:off x="6718884" y="5651956"/>
            <a:ext cx="116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92D050"/>
                </a:solidFill>
              </a:rPr>
              <a:t>BL</a:t>
            </a:r>
            <a:r>
              <a:rPr kumimoji="1" lang="en-US" altLang="ja-JP" b="1" dirty="0" smtClean="0">
                <a:solidFill>
                  <a:srgbClr val="92D050"/>
                </a:solidFill>
              </a:rPr>
              <a:t>&lt;14:0&gt;</a:t>
            </a:r>
            <a:endParaRPr kumimoji="1" lang="ja-JP" altLang="en-US" b="1" dirty="0">
              <a:solidFill>
                <a:srgbClr val="92D050"/>
              </a:solidFill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6645181" y="5875531"/>
            <a:ext cx="1239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92D050"/>
                </a:solidFill>
              </a:rPr>
              <a:t>BL</a:t>
            </a:r>
            <a:r>
              <a:rPr kumimoji="1" lang="en-US" altLang="ja-JP" b="1" dirty="0" smtClean="0">
                <a:solidFill>
                  <a:srgbClr val="92D050"/>
                </a:solidFill>
              </a:rPr>
              <a:t>B&lt;14:0&gt;</a:t>
            </a:r>
            <a:endParaRPr kumimoji="1" lang="ja-JP" altLang="en-US" b="1" dirty="0">
              <a:solidFill>
                <a:srgbClr val="92D050"/>
              </a:solidFill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7668344" y="2242398"/>
            <a:ext cx="555048" cy="33855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3333FF"/>
                </a:solidFill>
              </a:rPr>
              <a:t>x </a:t>
            </a:r>
            <a:r>
              <a:rPr kumimoji="1" lang="en-US" altLang="ja-JP" sz="1600" b="1" dirty="0" smtClean="0">
                <a:solidFill>
                  <a:srgbClr val="3333FF"/>
                </a:solidFill>
              </a:rPr>
              <a:t>15</a:t>
            </a:r>
            <a:endParaRPr kumimoji="1" lang="ja-JP" altLang="en-US" sz="1600" b="1" dirty="0">
              <a:solidFill>
                <a:srgbClr val="3333FF"/>
              </a:solidFill>
            </a:endParaRPr>
          </a:p>
        </p:txBody>
      </p:sp>
      <p:sp>
        <p:nvSpPr>
          <p:cNvPr id="246" name="スライド番号プレースホルダー 2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BEE-9193-4AD1-A72D-90539F6F725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213" name="円/楕円 212"/>
          <p:cNvSpPr/>
          <p:nvPr/>
        </p:nvSpPr>
        <p:spPr>
          <a:xfrm>
            <a:off x="2032056" y="2821578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円/楕円 213"/>
          <p:cNvSpPr/>
          <p:nvPr/>
        </p:nvSpPr>
        <p:spPr>
          <a:xfrm>
            <a:off x="2032470" y="3512162"/>
            <a:ext cx="144016" cy="144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6" name="直線コネクタ 215"/>
          <p:cNvCxnSpPr/>
          <p:nvPr/>
        </p:nvCxnSpPr>
        <p:spPr>
          <a:xfrm>
            <a:off x="1015226" y="2389530"/>
            <a:ext cx="0" cy="342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1852036" y="2893586"/>
            <a:ext cx="180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>
            <a:off x="4494225" y="968676"/>
            <a:ext cx="0" cy="47269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644008" y="908720"/>
            <a:ext cx="192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chemeClr val="tx2"/>
                </a:solidFill>
              </a:rPr>
              <a:t>Q</a:t>
            </a:r>
            <a:r>
              <a:rPr lang="en-US" altLang="ja-JP" sz="2800" b="1" dirty="0" smtClean="0">
                <a:solidFill>
                  <a:schemeClr val="tx2"/>
                </a:solidFill>
              </a:rPr>
              <a:t>- (or Q+)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75557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V</a:t>
            </a:r>
            <a:r>
              <a:rPr kumimoji="1" lang="en-US" altLang="ja-JP" b="1" baseline="-25000" dirty="0" smtClean="0">
                <a:solidFill>
                  <a:schemeClr val="accent1"/>
                </a:solidFill>
              </a:rPr>
              <a:t>DD</a:t>
            </a:r>
            <a:endParaRPr kumimoji="1" lang="ja-JP" altLang="en-US" b="1" baseline="-25000" dirty="0">
              <a:solidFill>
                <a:schemeClr val="accent1"/>
              </a:solidFill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2456675" y="2727504"/>
            <a:ext cx="1935524" cy="1152128"/>
            <a:chOff x="3176755" y="3645024"/>
            <a:chExt cx="1935524" cy="1152128"/>
          </a:xfrm>
        </p:grpSpPr>
        <p:sp>
          <p:nvSpPr>
            <p:cNvPr id="92" name="二等辺三角形 91"/>
            <p:cNvSpPr/>
            <p:nvPr/>
          </p:nvSpPr>
          <p:spPr>
            <a:xfrm rot="5400000">
              <a:off x="3720139" y="3937611"/>
              <a:ext cx="576064" cy="612068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4" name="直線コネクタ 93"/>
            <p:cNvCxnSpPr/>
            <p:nvPr/>
          </p:nvCxnSpPr>
          <p:spPr>
            <a:xfrm>
              <a:off x="3176755" y="4129416"/>
              <a:ext cx="52151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>
              <a:off x="3328180" y="4394600"/>
              <a:ext cx="38046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テキスト ボックス 113"/>
            <p:cNvSpPr txBox="1"/>
            <p:nvPr/>
          </p:nvSpPr>
          <p:spPr>
            <a:xfrm>
              <a:off x="3221850" y="4427820"/>
              <a:ext cx="630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/>
                <a:t>V</a:t>
              </a:r>
              <a:r>
                <a:rPr kumimoji="1" lang="en-US" altLang="ja-JP" b="1" baseline="-25000" dirty="0" smtClean="0"/>
                <a:t>TH</a:t>
              </a:r>
              <a:endParaRPr kumimoji="1" lang="ja-JP" altLang="en-US" b="1" baseline="-25000" dirty="0"/>
            </a:p>
          </p:txBody>
        </p:sp>
        <p:sp>
          <p:nvSpPr>
            <p:cNvPr id="244" name="テキスト ボックス 243"/>
            <p:cNvSpPr txBox="1"/>
            <p:nvPr/>
          </p:nvSpPr>
          <p:spPr>
            <a:xfrm>
              <a:off x="3419872" y="3645024"/>
              <a:ext cx="1692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chemeClr val="accent1"/>
                  </a:solidFill>
                </a:rPr>
                <a:t>Compar</a:t>
              </a:r>
              <a:r>
                <a:rPr kumimoji="1" lang="en-US" altLang="ja-JP" b="1" dirty="0" smtClean="0">
                  <a:solidFill>
                    <a:schemeClr val="accent1"/>
                  </a:solidFill>
                </a:rPr>
                <a:t>ator</a:t>
              </a:r>
              <a:endParaRPr kumimoji="1" lang="ja-JP" altLang="en-US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3769973" y="4143399"/>
              <a:ext cx="10355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コネクタ 218"/>
            <p:cNvCxnSpPr/>
            <p:nvPr/>
          </p:nvCxnSpPr>
          <p:spPr>
            <a:xfrm>
              <a:off x="3770386" y="4375150"/>
              <a:ext cx="10355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3826514" y="4100717"/>
              <a:ext cx="0" cy="908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直線コネクタ 12"/>
          <p:cNvCxnSpPr/>
          <p:nvPr/>
        </p:nvCxnSpPr>
        <p:spPr>
          <a:xfrm flipV="1">
            <a:off x="8327165" y="4221088"/>
            <a:ext cx="218427" cy="25202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線コネクタ 227"/>
          <p:cNvCxnSpPr/>
          <p:nvPr/>
        </p:nvCxnSpPr>
        <p:spPr>
          <a:xfrm flipV="1">
            <a:off x="8327165" y="2204864"/>
            <a:ext cx="218427" cy="25202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テキスト ボックス 228"/>
          <p:cNvSpPr txBox="1"/>
          <p:nvPr/>
        </p:nvSpPr>
        <p:spPr>
          <a:xfrm>
            <a:off x="1431793" y="2641558"/>
            <a:ext cx="63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V</a:t>
            </a:r>
            <a:r>
              <a:rPr kumimoji="1" lang="en-US" altLang="ja-JP" b="1" baseline="-25000" dirty="0" smtClean="0"/>
              <a:t>B</a:t>
            </a:r>
            <a:endParaRPr kumimoji="1" lang="ja-JP" altLang="en-US" b="1" baseline="-25000" dirty="0"/>
          </a:p>
        </p:txBody>
      </p:sp>
      <p:cxnSp>
        <p:nvCxnSpPr>
          <p:cNvPr id="238" name="直線コネクタ 237"/>
          <p:cNvCxnSpPr/>
          <p:nvPr/>
        </p:nvCxnSpPr>
        <p:spPr>
          <a:xfrm flipH="1">
            <a:off x="1600008" y="4067639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コネクタ 240"/>
          <p:cNvCxnSpPr/>
          <p:nvPr/>
        </p:nvCxnSpPr>
        <p:spPr>
          <a:xfrm flipH="1">
            <a:off x="1600008" y="4319667"/>
            <a:ext cx="2160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コネクタ 246"/>
          <p:cNvCxnSpPr/>
          <p:nvPr/>
        </p:nvCxnSpPr>
        <p:spPr>
          <a:xfrm>
            <a:off x="1600008" y="4067639"/>
            <a:ext cx="0" cy="2520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コネクタ 247"/>
          <p:cNvCxnSpPr/>
          <p:nvPr/>
        </p:nvCxnSpPr>
        <p:spPr>
          <a:xfrm>
            <a:off x="1528000" y="4067639"/>
            <a:ext cx="0" cy="2520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/>
          <p:nvPr/>
        </p:nvCxnSpPr>
        <p:spPr>
          <a:xfrm flipV="1">
            <a:off x="1820137" y="3595574"/>
            <a:ext cx="0" cy="4720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コネクタ 249"/>
          <p:cNvCxnSpPr/>
          <p:nvPr/>
        </p:nvCxnSpPr>
        <p:spPr>
          <a:xfrm flipV="1">
            <a:off x="1816032" y="4319667"/>
            <a:ext cx="0" cy="3960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コネクタ 250"/>
          <p:cNvCxnSpPr/>
          <p:nvPr/>
        </p:nvCxnSpPr>
        <p:spPr>
          <a:xfrm>
            <a:off x="1280164" y="4195315"/>
            <a:ext cx="2478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コネクタ 251"/>
          <p:cNvCxnSpPr/>
          <p:nvPr/>
        </p:nvCxnSpPr>
        <p:spPr>
          <a:xfrm>
            <a:off x="1658119" y="4732989"/>
            <a:ext cx="3240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/>
          <p:cNvCxnSpPr/>
          <p:nvPr/>
        </p:nvCxnSpPr>
        <p:spPr>
          <a:xfrm>
            <a:off x="477376" y="4094534"/>
            <a:ext cx="0" cy="342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線コネクタ 253"/>
          <p:cNvCxnSpPr/>
          <p:nvPr/>
        </p:nvCxnSpPr>
        <p:spPr>
          <a:xfrm>
            <a:off x="461470" y="4446404"/>
            <a:ext cx="5503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" name="グループ化 255"/>
          <p:cNvGrpSpPr/>
          <p:nvPr/>
        </p:nvGrpSpPr>
        <p:grpSpPr>
          <a:xfrm>
            <a:off x="838370" y="4889222"/>
            <a:ext cx="324036" cy="114520"/>
            <a:chOff x="2392096" y="3736696"/>
            <a:chExt cx="324036" cy="114520"/>
          </a:xfrm>
        </p:grpSpPr>
        <p:cxnSp>
          <p:nvCxnSpPr>
            <p:cNvPr id="258" name="直線コネクタ 257"/>
            <p:cNvCxnSpPr/>
            <p:nvPr/>
          </p:nvCxnSpPr>
          <p:spPr>
            <a:xfrm>
              <a:off x="2392096" y="3736696"/>
              <a:ext cx="32403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線コネクタ 258"/>
            <p:cNvCxnSpPr/>
            <p:nvPr/>
          </p:nvCxnSpPr>
          <p:spPr>
            <a:xfrm flipH="1">
              <a:off x="2392096" y="3743204"/>
              <a:ext cx="55668" cy="1080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/>
            <p:cNvCxnSpPr/>
            <p:nvPr/>
          </p:nvCxnSpPr>
          <p:spPr>
            <a:xfrm flipH="1">
              <a:off x="2464104" y="3743204"/>
              <a:ext cx="55668" cy="1080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/>
            <p:cNvCxnSpPr/>
            <p:nvPr/>
          </p:nvCxnSpPr>
          <p:spPr>
            <a:xfrm flipH="1">
              <a:off x="2542620" y="3743204"/>
              <a:ext cx="55668" cy="1080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/>
            <p:cNvCxnSpPr/>
            <p:nvPr/>
          </p:nvCxnSpPr>
          <p:spPr>
            <a:xfrm flipH="1">
              <a:off x="2627784" y="3743204"/>
              <a:ext cx="55668" cy="1080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7" name="直線コネクタ 256"/>
          <p:cNvCxnSpPr/>
          <p:nvPr/>
        </p:nvCxnSpPr>
        <p:spPr>
          <a:xfrm flipH="1">
            <a:off x="1011286" y="4604316"/>
            <a:ext cx="868" cy="2914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863588" y="3584709"/>
            <a:ext cx="1188000" cy="1"/>
          </a:xfrm>
          <a:prstGeom prst="line">
            <a:avLst/>
          </a:prstGeom>
          <a:ln w="254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2" name="グループ化 281"/>
          <p:cNvGrpSpPr/>
          <p:nvPr/>
        </p:nvGrpSpPr>
        <p:grpSpPr>
          <a:xfrm>
            <a:off x="179512" y="3437561"/>
            <a:ext cx="751814" cy="268440"/>
            <a:chOff x="1969880" y="2630993"/>
            <a:chExt cx="751814" cy="268440"/>
          </a:xfrm>
        </p:grpSpPr>
        <p:cxnSp>
          <p:nvCxnSpPr>
            <p:cNvPr id="52" name="直線コネクタ 51"/>
            <p:cNvCxnSpPr/>
            <p:nvPr/>
          </p:nvCxnSpPr>
          <p:spPr>
            <a:xfrm>
              <a:off x="1969880" y="2780928"/>
              <a:ext cx="15162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線コネクタ 262"/>
            <p:cNvCxnSpPr/>
            <p:nvPr/>
          </p:nvCxnSpPr>
          <p:spPr>
            <a:xfrm flipV="1">
              <a:off x="2107629" y="2636369"/>
              <a:ext cx="52103" cy="1562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線コネクタ 264"/>
            <p:cNvCxnSpPr/>
            <p:nvPr/>
          </p:nvCxnSpPr>
          <p:spPr>
            <a:xfrm>
              <a:off x="2159732" y="2630993"/>
              <a:ext cx="88348" cy="2625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/>
            <p:cNvCxnSpPr/>
            <p:nvPr/>
          </p:nvCxnSpPr>
          <p:spPr>
            <a:xfrm>
              <a:off x="2312132" y="2632149"/>
              <a:ext cx="88348" cy="2625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>
              <a:off x="2454700" y="2636912"/>
              <a:ext cx="88348" cy="2625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flipV="1">
              <a:off x="2248080" y="2636912"/>
              <a:ext cx="64052" cy="24738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/>
            <p:cNvCxnSpPr/>
            <p:nvPr/>
          </p:nvCxnSpPr>
          <p:spPr>
            <a:xfrm flipV="1">
              <a:off x="2395717" y="2636912"/>
              <a:ext cx="64052" cy="24738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>
              <a:off x="2570065" y="2780928"/>
              <a:ext cx="15162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直線コネクタ 278"/>
            <p:cNvCxnSpPr/>
            <p:nvPr/>
          </p:nvCxnSpPr>
          <p:spPr>
            <a:xfrm flipV="1">
              <a:off x="2538591" y="2762253"/>
              <a:ext cx="33525" cy="13156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テキスト ボックス 287"/>
          <p:cNvSpPr txBox="1"/>
          <p:nvPr/>
        </p:nvSpPr>
        <p:spPr>
          <a:xfrm>
            <a:off x="2195736" y="1988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V</a:t>
            </a:r>
            <a:r>
              <a:rPr kumimoji="1" lang="en-US" altLang="ja-JP" b="1" baseline="-25000" dirty="0" smtClean="0">
                <a:solidFill>
                  <a:schemeClr val="accent1"/>
                </a:solidFill>
              </a:rPr>
              <a:t>DD</a:t>
            </a:r>
            <a:endParaRPr kumimoji="1" lang="ja-JP" altLang="en-US" b="1" baseline="-25000" dirty="0">
              <a:solidFill>
                <a:schemeClr val="accent1"/>
              </a:solidFill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4464207" y="3328116"/>
            <a:ext cx="827873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テキスト ボックス 288"/>
          <p:cNvSpPr txBox="1"/>
          <p:nvPr/>
        </p:nvSpPr>
        <p:spPr>
          <a:xfrm>
            <a:off x="3105808" y="3501008"/>
            <a:ext cx="1057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V</a:t>
            </a:r>
            <a:r>
              <a:rPr lang="en-US" altLang="ja-JP" b="1" baseline="-25000" dirty="0" smtClean="0"/>
              <a:t>THC </a:t>
            </a:r>
            <a:r>
              <a:rPr lang="en-US" altLang="ja-JP" b="1" dirty="0" smtClean="0"/>
              <a:t>[2:0]</a:t>
            </a:r>
            <a:endParaRPr kumimoji="1" lang="ja-JP" altLang="en-US" b="1" dirty="0"/>
          </a:p>
        </p:txBody>
      </p:sp>
      <p:cxnSp>
        <p:nvCxnSpPr>
          <p:cNvPr id="292" name="直線コネクタ 291"/>
          <p:cNvCxnSpPr/>
          <p:nvPr/>
        </p:nvCxnSpPr>
        <p:spPr>
          <a:xfrm>
            <a:off x="3419872" y="3419365"/>
            <a:ext cx="0" cy="22565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51520" y="1969248"/>
            <a:ext cx="815497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691680" y="1607456"/>
            <a:ext cx="83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63</a:t>
            </a:r>
            <a:r>
              <a:rPr kumimoji="1" lang="en-US" altLang="ja-JP" b="1" dirty="0" smtClean="0">
                <a:solidFill>
                  <a:schemeClr val="accent1"/>
                </a:solidFill>
                <a:latin typeface="Symbol" pitchFamily="18" charset="2"/>
              </a:rPr>
              <a:t>m</a:t>
            </a:r>
            <a:r>
              <a:rPr kumimoji="1" lang="en-US" altLang="ja-JP" b="1" dirty="0" smtClean="0">
                <a:solidFill>
                  <a:schemeClr val="accent1"/>
                </a:solidFill>
              </a:rPr>
              <a:t>m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H="1">
            <a:off x="251520" y="1422506"/>
            <a:ext cx="281544" cy="4943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テキスト ボックス 216"/>
          <p:cNvSpPr txBox="1"/>
          <p:nvPr/>
        </p:nvSpPr>
        <p:spPr>
          <a:xfrm>
            <a:off x="506557" y="1469431"/>
            <a:ext cx="83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63</a:t>
            </a:r>
            <a:r>
              <a:rPr kumimoji="1" lang="en-US" altLang="ja-JP" b="1" dirty="0" smtClean="0">
                <a:solidFill>
                  <a:schemeClr val="accent1"/>
                </a:solidFill>
                <a:latin typeface="Symbol" pitchFamily="18" charset="2"/>
              </a:rPr>
              <a:t>m</a:t>
            </a:r>
            <a:r>
              <a:rPr kumimoji="1" lang="en-US" altLang="ja-JP" b="1" dirty="0" smtClean="0">
                <a:solidFill>
                  <a:schemeClr val="accent1"/>
                </a:solidFill>
              </a:rPr>
              <a:t>m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79712" y="312224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SF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2457642" y="3115977"/>
            <a:ext cx="0" cy="231582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457642" y="3216606"/>
            <a:ext cx="284788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280164" y="4180412"/>
            <a:ext cx="0" cy="84060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3962838" y="2733328"/>
            <a:ext cx="753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Logic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264" name="フローチャート : 論理積ゲート 263"/>
          <p:cNvSpPr/>
          <p:nvPr/>
        </p:nvSpPr>
        <p:spPr>
          <a:xfrm>
            <a:off x="4090234" y="3191263"/>
            <a:ext cx="357353" cy="273705"/>
          </a:xfrm>
          <a:prstGeom prst="flowChartDelay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5" name="直線矢印コネクタ 254"/>
          <p:cNvCxnSpPr/>
          <p:nvPr/>
        </p:nvCxnSpPr>
        <p:spPr>
          <a:xfrm flipV="1">
            <a:off x="1043608" y="5722223"/>
            <a:ext cx="7848872" cy="90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グループ化 95"/>
          <p:cNvGrpSpPr/>
          <p:nvPr/>
        </p:nvGrpSpPr>
        <p:grpSpPr>
          <a:xfrm>
            <a:off x="2816805" y="3892287"/>
            <a:ext cx="1906620" cy="1600438"/>
            <a:chOff x="2984446" y="1988840"/>
            <a:chExt cx="1906620" cy="1600438"/>
          </a:xfrm>
        </p:grpSpPr>
        <p:sp>
          <p:nvSpPr>
            <p:cNvPr id="276" name="テキスト ボックス 275"/>
            <p:cNvSpPr txBox="1"/>
            <p:nvPr/>
          </p:nvSpPr>
          <p:spPr>
            <a:xfrm>
              <a:off x="2984446" y="1988840"/>
              <a:ext cx="108349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 smtClean="0">
                  <a:solidFill>
                    <a:srgbClr val="3333FF"/>
                  </a:solidFill>
                </a:rPr>
                <a:t>          </a:t>
              </a:r>
              <a:r>
                <a:rPr kumimoji="1" lang="en-US" altLang="ja-JP" sz="1600" b="1" dirty="0" smtClean="0">
                  <a:solidFill>
                    <a:srgbClr val="3333FF"/>
                  </a:solidFill>
                </a:rPr>
                <a:t>Qin</a:t>
              </a:r>
            </a:p>
            <a:p>
              <a:r>
                <a:rPr lang="en-US" altLang="ja-JP" sz="2000" b="1" dirty="0" smtClean="0">
                  <a:solidFill>
                    <a:srgbClr val="FFC000"/>
                  </a:solidFill>
                </a:rPr>
                <a:t>      </a:t>
              </a:r>
              <a:r>
                <a:rPr lang="en-US" altLang="ja-JP" sz="1600" b="1" dirty="0" smtClean="0">
                  <a:solidFill>
                    <a:srgbClr val="92D050"/>
                  </a:solidFill>
                </a:rPr>
                <a:t>SF out</a:t>
              </a:r>
            </a:p>
            <a:p>
              <a:r>
                <a:rPr kumimoji="1" lang="en-US" altLang="ja-JP" sz="1600" b="1" dirty="0" smtClean="0">
                  <a:solidFill>
                    <a:srgbClr val="FFC000"/>
                  </a:solidFill>
                </a:rPr>
                <a:t>Comp out</a:t>
              </a:r>
            </a:p>
            <a:p>
              <a:r>
                <a:rPr lang="en-US" altLang="ja-JP" b="1" dirty="0" smtClean="0">
                  <a:solidFill>
                    <a:srgbClr val="FF0000"/>
                  </a:solidFill>
                </a:rPr>
                <a:t>  </a:t>
              </a:r>
              <a:r>
                <a:rPr kumimoji="1" lang="en-US" altLang="ja-JP" sz="1600" b="1" dirty="0" smtClean="0">
                  <a:solidFill>
                    <a:srgbClr val="FF0000"/>
                  </a:solidFill>
                </a:rPr>
                <a:t>Logic out</a:t>
              </a:r>
            </a:p>
            <a:p>
              <a:r>
                <a:rPr kumimoji="1" lang="en-US" altLang="ja-JP" sz="800" b="1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en-US" altLang="ja-JP" sz="1600" b="1" dirty="0" smtClean="0">
                  <a:solidFill>
                    <a:srgbClr val="FF0000"/>
                  </a:solidFill>
                </a:rPr>
                <a:t>        REQ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77" name="カギ線コネクタ 276"/>
            <p:cNvCxnSpPr/>
            <p:nvPr/>
          </p:nvCxnSpPr>
          <p:spPr>
            <a:xfrm flipV="1">
              <a:off x="3905545" y="2725048"/>
              <a:ext cx="919991" cy="164612"/>
            </a:xfrm>
            <a:prstGeom prst="bentConnector3">
              <a:avLst>
                <a:gd name="adj1" fmla="val 57574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カギ線コネクタ 277"/>
            <p:cNvCxnSpPr/>
            <p:nvPr/>
          </p:nvCxnSpPr>
          <p:spPr>
            <a:xfrm>
              <a:off x="3905545" y="2365850"/>
              <a:ext cx="919991" cy="194587"/>
            </a:xfrm>
            <a:prstGeom prst="bentConnector3">
              <a:avLst>
                <a:gd name="adj1" fmla="val 43508"/>
              </a:avLst>
            </a:prstGeom>
            <a:ln w="254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グループ化 2"/>
            <p:cNvGrpSpPr/>
            <p:nvPr/>
          </p:nvGrpSpPr>
          <p:grpSpPr>
            <a:xfrm>
              <a:off x="3905048" y="2112875"/>
              <a:ext cx="872573" cy="203742"/>
              <a:chOff x="3599566" y="2657568"/>
              <a:chExt cx="1145101" cy="267376"/>
            </a:xfrm>
          </p:grpSpPr>
          <p:cxnSp>
            <p:nvCxnSpPr>
              <p:cNvPr id="281" name="直線コネクタ 280"/>
              <p:cNvCxnSpPr/>
              <p:nvPr/>
            </p:nvCxnSpPr>
            <p:spPr>
              <a:xfrm>
                <a:off x="3599566" y="2657568"/>
                <a:ext cx="532707" cy="0"/>
              </a:xfrm>
              <a:prstGeom prst="line">
                <a:avLst/>
              </a:prstGeom>
              <a:ln w="25400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直線コネクタ 282"/>
              <p:cNvCxnSpPr/>
              <p:nvPr/>
            </p:nvCxnSpPr>
            <p:spPr>
              <a:xfrm>
                <a:off x="4211960" y="2657568"/>
                <a:ext cx="532707" cy="0"/>
              </a:xfrm>
              <a:prstGeom prst="line">
                <a:avLst/>
              </a:prstGeom>
              <a:ln w="25400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直線コネクタ 283"/>
              <p:cNvCxnSpPr/>
              <p:nvPr/>
            </p:nvCxnSpPr>
            <p:spPr>
              <a:xfrm>
                <a:off x="4132273" y="2657568"/>
                <a:ext cx="0" cy="267376"/>
              </a:xfrm>
              <a:prstGeom prst="line">
                <a:avLst/>
              </a:prstGeom>
              <a:ln w="25400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直線コネクタ 284"/>
              <p:cNvCxnSpPr/>
              <p:nvPr/>
            </p:nvCxnSpPr>
            <p:spPr>
              <a:xfrm>
                <a:off x="4211960" y="2657568"/>
                <a:ext cx="0" cy="267376"/>
              </a:xfrm>
              <a:prstGeom prst="line">
                <a:avLst/>
              </a:prstGeom>
              <a:ln w="25400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直線コネクタ 285"/>
              <p:cNvCxnSpPr/>
              <p:nvPr/>
            </p:nvCxnSpPr>
            <p:spPr>
              <a:xfrm>
                <a:off x="4132273" y="2914404"/>
                <a:ext cx="79687" cy="0"/>
              </a:xfrm>
              <a:prstGeom prst="line">
                <a:avLst/>
              </a:prstGeom>
              <a:ln w="25400">
                <a:solidFill>
                  <a:srgbClr val="3333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直線コネクタ 50"/>
            <p:cNvCxnSpPr/>
            <p:nvPr/>
          </p:nvCxnSpPr>
          <p:spPr>
            <a:xfrm flipH="1">
              <a:off x="4017244" y="2470604"/>
              <a:ext cx="71752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テキスト ボックス 286"/>
            <p:cNvSpPr txBox="1"/>
            <p:nvPr/>
          </p:nvSpPr>
          <p:spPr>
            <a:xfrm>
              <a:off x="4456208" y="2231213"/>
              <a:ext cx="4348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V</a:t>
              </a:r>
              <a:r>
                <a:rPr kumimoji="1" lang="en-US" altLang="ja-JP" sz="1400" b="1" baseline="-25000" dirty="0" smtClean="0"/>
                <a:t>TH</a:t>
              </a:r>
              <a:endParaRPr kumimoji="1" lang="ja-JP" altLang="en-US" sz="1400" b="1" baseline="-25000" dirty="0"/>
            </a:p>
          </p:txBody>
        </p:sp>
        <p:cxnSp>
          <p:nvCxnSpPr>
            <p:cNvPr id="268" name="カギ線コネクタ 267"/>
            <p:cNvCxnSpPr/>
            <p:nvPr/>
          </p:nvCxnSpPr>
          <p:spPr>
            <a:xfrm flipV="1">
              <a:off x="3934581" y="3045836"/>
              <a:ext cx="626843" cy="184984"/>
            </a:xfrm>
            <a:prstGeom prst="bentConnector3">
              <a:avLst>
                <a:gd name="adj1" fmla="val 80422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>
              <a:off x="4560826" y="3045836"/>
              <a:ext cx="0" cy="17764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>
              <a:off x="4553939" y="3230668"/>
              <a:ext cx="26411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カギ線コネクタ 233"/>
            <p:cNvCxnSpPr/>
            <p:nvPr/>
          </p:nvCxnSpPr>
          <p:spPr>
            <a:xfrm>
              <a:off x="3962838" y="3357367"/>
              <a:ext cx="609134" cy="203491"/>
            </a:xfrm>
            <a:prstGeom prst="bentConnector3">
              <a:avLst>
                <a:gd name="adj1" fmla="val 79531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>
              <a:off x="4566668" y="3361055"/>
              <a:ext cx="0" cy="21703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直線コネクタ 279"/>
            <p:cNvCxnSpPr/>
            <p:nvPr/>
          </p:nvCxnSpPr>
          <p:spPr>
            <a:xfrm>
              <a:off x="4564477" y="3357367"/>
              <a:ext cx="247496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正方形/長方形 38"/>
          <p:cNvSpPr/>
          <p:nvPr/>
        </p:nvSpPr>
        <p:spPr>
          <a:xfrm>
            <a:off x="6650042" y="3383421"/>
            <a:ext cx="919489" cy="711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accent1"/>
                </a:solidFill>
              </a:rPr>
              <a:t>メモリ</a:t>
            </a:r>
            <a:endParaRPr lang="en-US" altLang="ja-JP" b="1" dirty="0" smtClean="0">
              <a:solidFill>
                <a:schemeClr val="accent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accent1"/>
                </a:solidFill>
              </a:rPr>
              <a:t>コア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04750" y="5589240"/>
            <a:ext cx="82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To LATCH</a:t>
            </a:r>
            <a:endParaRPr kumimoji="1" lang="ja-JP" altLang="en-US" b="1" dirty="0"/>
          </a:p>
        </p:txBody>
      </p:sp>
      <p:sp>
        <p:nvSpPr>
          <p:cNvPr id="301" name="テキスト ボックス 300"/>
          <p:cNvSpPr txBox="1"/>
          <p:nvPr/>
        </p:nvSpPr>
        <p:spPr>
          <a:xfrm>
            <a:off x="6725095" y="5104204"/>
            <a:ext cx="82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To READ</a:t>
            </a:r>
            <a:endParaRPr kumimoji="1" lang="ja-JP" altLang="en-US" b="1" dirty="0"/>
          </a:p>
        </p:txBody>
      </p:sp>
      <p:cxnSp>
        <p:nvCxnSpPr>
          <p:cNvPr id="302" name="直線矢印コネクタ 301"/>
          <p:cNvCxnSpPr/>
          <p:nvPr/>
        </p:nvCxnSpPr>
        <p:spPr>
          <a:xfrm flipH="1">
            <a:off x="1475657" y="6163563"/>
            <a:ext cx="7560839" cy="0"/>
          </a:xfrm>
          <a:prstGeom prst="straightConnector1">
            <a:avLst/>
          </a:prstGeom>
          <a:ln w="508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217921" y="5875531"/>
            <a:ext cx="465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00B050"/>
                </a:solidFill>
              </a:rPr>
              <a:t>15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cxnSp>
        <p:nvCxnSpPr>
          <p:cNvPr id="95" name="直線コネクタ 94"/>
          <p:cNvCxnSpPr>
            <a:endCxn id="221" idx="4"/>
          </p:cNvCxnSpPr>
          <p:nvPr/>
        </p:nvCxnSpPr>
        <p:spPr>
          <a:xfrm>
            <a:off x="5986534" y="3799912"/>
            <a:ext cx="0" cy="21785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コネクタ 302"/>
          <p:cNvCxnSpPr>
            <a:endCxn id="231" idx="4"/>
          </p:cNvCxnSpPr>
          <p:nvPr/>
        </p:nvCxnSpPr>
        <p:spPr>
          <a:xfrm>
            <a:off x="8236198" y="3799912"/>
            <a:ext cx="0" cy="23861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円/楕円 230"/>
          <p:cNvSpPr/>
          <p:nvPr/>
        </p:nvSpPr>
        <p:spPr>
          <a:xfrm>
            <a:off x="8200194" y="611404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円/楕円 320"/>
          <p:cNvSpPr/>
          <p:nvPr/>
        </p:nvSpPr>
        <p:spPr>
          <a:xfrm>
            <a:off x="8634428" y="29969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138371" y="5517232"/>
            <a:ext cx="461665" cy="1033812"/>
          </a:xfrm>
          <a:prstGeom prst="rect">
            <a:avLst/>
          </a:prstGeom>
          <a:solidFill>
            <a:schemeClr val="bg2"/>
          </a:solidFill>
          <a:ln w="25400">
            <a:solidFill>
              <a:srgbClr val="92D050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行</a:t>
            </a:r>
            <a:r>
              <a:rPr lang="ja-JP" altLang="en-US" dirty="0" smtClean="0"/>
              <a:t>で共有</a:t>
            </a:r>
            <a:endParaRPr kumimoji="1" lang="ja-JP" altLang="en-US" dirty="0"/>
          </a:p>
        </p:txBody>
      </p:sp>
      <p:cxnSp>
        <p:nvCxnSpPr>
          <p:cNvPr id="322" name="直線コネクタ 321"/>
          <p:cNvCxnSpPr/>
          <p:nvPr/>
        </p:nvCxnSpPr>
        <p:spPr>
          <a:xfrm>
            <a:off x="5076056" y="3038980"/>
            <a:ext cx="360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フローチャート : 記憶データ 102"/>
          <p:cNvSpPr/>
          <p:nvPr/>
        </p:nvSpPr>
        <p:spPr>
          <a:xfrm rot="10800000">
            <a:off x="5220703" y="3137868"/>
            <a:ext cx="359409" cy="277145"/>
          </a:xfrm>
          <a:prstGeom prst="flowChartOnlineStorag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1" name="直線コネクタ 110"/>
          <p:cNvCxnSpPr/>
          <p:nvPr/>
        </p:nvCxnSpPr>
        <p:spPr>
          <a:xfrm>
            <a:off x="5076056" y="3032956"/>
            <a:ext cx="0" cy="1583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5076056" y="3183197"/>
            <a:ext cx="1800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>
            <a:off x="7668344" y="3799912"/>
            <a:ext cx="0" cy="8532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直線矢印コネクタ 323"/>
          <p:cNvCxnSpPr/>
          <p:nvPr/>
        </p:nvCxnSpPr>
        <p:spPr>
          <a:xfrm flipH="1">
            <a:off x="7065308" y="4653136"/>
            <a:ext cx="6032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テキスト ボックス 324"/>
          <p:cNvSpPr txBox="1"/>
          <p:nvPr/>
        </p:nvSpPr>
        <p:spPr>
          <a:xfrm>
            <a:off x="6436482" y="4686243"/>
            <a:ext cx="15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V</a:t>
            </a:r>
            <a:r>
              <a:rPr lang="en-US" altLang="ja-JP" sz="1600" b="1" baseline="-25000" dirty="0" smtClean="0"/>
              <a:t>THC </a:t>
            </a:r>
            <a:r>
              <a:rPr lang="en-US" altLang="ja-JP" sz="1600" b="1" dirty="0" smtClean="0"/>
              <a:t>(3-bit only)</a:t>
            </a:r>
          </a:p>
        </p:txBody>
      </p:sp>
    </p:spTree>
    <p:extLst>
      <p:ext uri="{BB962C8B-B14F-4D97-AF65-F5344CB8AC3E}">
        <p14:creationId xmlns:p14="http://schemas.microsoft.com/office/powerpoint/2010/main" val="22854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003232" cy="1143000"/>
          </a:xfrm>
          <a:ln w="19050">
            <a:noFill/>
          </a:ln>
        </p:spPr>
        <p:txBody>
          <a:bodyPr/>
          <a:lstStyle/>
          <a:p>
            <a:r>
              <a:rPr lang="ja-JP" altLang="en-US" dirty="0"/>
              <a:t>構成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（トップ）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2B1363CA-6F58-4DAD-9A6A-7748585AB9CB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L 字 6"/>
          <p:cNvSpPr/>
          <p:nvPr/>
        </p:nvSpPr>
        <p:spPr>
          <a:xfrm flipH="1">
            <a:off x="3113716" y="1556792"/>
            <a:ext cx="4794129" cy="4680519"/>
          </a:xfrm>
          <a:prstGeom prst="corner">
            <a:avLst>
              <a:gd name="adj1" fmla="val 15442"/>
              <a:gd name="adj2" fmla="val 13595"/>
            </a:avLst>
          </a:prstGeom>
          <a:solidFill>
            <a:schemeClr val="bg2">
              <a:alpha val="2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437756" y="5661248"/>
            <a:ext cx="3150349" cy="43814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altLang="ja-JP" sz="2400" b="1" dirty="0">
                <a:solidFill>
                  <a:srgbClr val="00B050"/>
                </a:solidFill>
              </a:rPr>
              <a:t>Column Data Selector</a:t>
            </a:r>
            <a:endParaRPr lang="ja-JP" altLang="en-US" sz="2400" b="1" dirty="0">
              <a:solidFill>
                <a:srgbClr val="00B05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085827" y="1822320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85827" y="2470392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37755" y="2470392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030043" y="1822320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30043" y="4414608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37755" y="4414608"/>
            <a:ext cx="648072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endParaRPr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2672669" y="5301208"/>
            <a:ext cx="369042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097495" y="5529434"/>
            <a:ext cx="2034225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00B050"/>
                </a:solidFill>
              </a:rPr>
              <a:t>Column Address   </a:t>
            </a:r>
          </a:p>
          <a:p>
            <a:pPr algn="ctr"/>
            <a:r>
              <a:rPr lang="en-US" altLang="ja-JP" sz="2000" b="1" dirty="0" smtClean="0">
                <a:solidFill>
                  <a:srgbClr val="00B050"/>
                </a:solidFill>
              </a:rPr>
              <a:t>[5:0</a:t>
            </a:r>
            <a:r>
              <a:rPr lang="en-US" altLang="ja-JP" sz="2000" b="1" dirty="0">
                <a:solidFill>
                  <a:srgbClr val="00B050"/>
                </a:solidFill>
              </a:rPr>
              <a:t>]</a:t>
            </a:r>
            <a:endParaRPr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52181" y="2626898"/>
            <a:ext cx="1256323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>
                <a:solidFill>
                  <a:srgbClr val="00B050"/>
                </a:solidFill>
              </a:rPr>
              <a:t>Time 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OUT [11:0</a:t>
            </a:r>
            <a:r>
              <a:rPr lang="en-US" altLang="ja-JP" sz="2000" b="1" dirty="0">
                <a:solidFill>
                  <a:srgbClr val="00B050"/>
                </a:solidFill>
              </a:rPr>
              <a:t>]</a:t>
            </a:r>
            <a:endParaRPr lang="ja-JP" altLang="en-US" sz="2000" b="1" dirty="0">
              <a:solidFill>
                <a:srgbClr val="00B05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7812360" y="3462149"/>
            <a:ext cx="648072" cy="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949924" y="1961691"/>
            <a:ext cx="1008112" cy="37365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ja-JP" altLang="en-US" dirty="0" smtClean="0"/>
              <a:t>・　・　・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61891" y="4553978"/>
            <a:ext cx="1008112" cy="373659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ja-JP" altLang="en-US" dirty="0" smtClean="0"/>
              <a:t>・　・　・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46067" y="2980837"/>
            <a:ext cx="432048" cy="93631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endParaRPr lang="en-US" altLang="ja-JP" dirty="0"/>
          </a:p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91603" y="3282145"/>
            <a:ext cx="432048" cy="93631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endParaRPr lang="en-US" altLang="ja-JP" dirty="0"/>
          </a:p>
          <a:p>
            <a:r>
              <a:rPr kumimoji="1" lang="ja-JP" altLang="en-US" dirty="0" smtClean="0"/>
              <a:t>・</a:t>
            </a:r>
            <a:endParaRPr kumimoji="1" lang="en-US" altLang="ja-JP" dirty="0" smtClean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6360266" y="5062680"/>
            <a:ext cx="0" cy="59856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732240" y="848914"/>
            <a:ext cx="1728192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00B050"/>
                </a:solidFill>
              </a:rPr>
              <a:t>Row</a:t>
            </a:r>
            <a:r>
              <a:rPr lang="ja-JP" altLang="en-US" sz="2000" b="1" dirty="0">
                <a:solidFill>
                  <a:srgbClr val="00B050"/>
                </a:solidFill>
              </a:rPr>
              <a:t> </a:t>
            </a:r>
            <a:r>
              <a:rPr lang="en-US" altLang="ja-JP" sz="2000" b="1" dirty="0">
                <a:solidFill>
                  <a:srgbClr val="00B050"/>
                </a:solidFill>
              </a:rPr>
              <a:t>Address</a:t>
            </a:r>
          </a:p>
          <a:p>
            <a:pPr algn="ctr"/>
            <a:r>
              <a:rPr lang="en-US" altLang="ja-JP" sz="2000" b="1" dirty="0" smtClean="0">
                <a:solidFill>
                  <a:srgbClr val="00B050"/>
                </a:solidFill>
              </a:rPr>
              <a:t>[5:0</a:t>
            </a:r>
            <a:r>
              <a:rPr lang="en-US" altLang="ja-JP" sz="2000" b="1" dirty="0">
                <a:solidFill>
                  <a:srgbClr val="00B050"/>
                </a:solidFill>
              </a:rPr>
              <a:t>]</a:t>
            </a:r>
            <a:endParaRPr lang="ja-JP" altLang="en-US" sz="2000" b="1" dirty="0">
              <a:solidFill>
                <a:srgbClr val="00B050"/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7596336" y="1509722"/>
            <a:ext cx="0" cy="31259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702960" y="1117884"/>
            <a:ext cx="1224136" cy="400101"/>
          </a:xfrm>
          <a:prstGeom prst="rect">
            <a:avLst/>
          </a:prstGeom>
          <a:noFill/>
          <a:ln w="19050">
            <a:noFill/>
          </a:ln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Sensor</a:t>
            </a:r>
            <a:endParaRPr lang="ja-JP" altLang="en-US" sz="2000" b="1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4249185" y="1509722"/>
            <a:ext cx="0" cy="277431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627784" y="1988840"/>
            <a:ext cx="3659231" cy="0"/>
          </a:xfrm>
          <a:prstGeom prst="line">
            <a:avLst/>
          </a:prstGeom>
          <a:ln w="19050">
            <a:solidFill>
              <a:srgbClr val="CC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627784" y="4558624"/>
            <a:ext cx="3659231" cy="0"/>
          </a:xfrm>
          <a:prstGeom prst="line">
            <a:avLst/>
          </a:prstGeom>
          <a:ln w="19050">
            <a:solidFill>
              <a:srgbClr val="CC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767978" y="5062680"/>
            <a:ext cx="0" cy="59856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2221612" y="2233739"/>
            <a:ext cx="0" cy="2606548"/>
          </a:xfrm>
          <a:prstGeom prst="line">
            <a:avLst/>
          </a:prstGeom>
          <a:ln w="254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18422" y="2001042"/>
            <a:ext cx="1940203" cy="707878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>
                <a:solidFill>
                  <a:srgbClr val="3333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 </a:t>
            </a:r>
            <a:r>
              <a:rPr lang="en-US" altLang="ja-JP" sz="2000" b="1" dirty="0" smtClean="0">
                <a:solidFill>
                  <a:srgbClr val="3333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Distribution</a:t>
            </a:r>
            <a:endParaRPr lang="en-US" altLang="ja-JP" sz="2000" b="1" dirty="0">
              <a:solidFill>
                <a:srgbClr val="3333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6030043" y="2470392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085827" y="3118464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733899" y="247039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4085827" y="441460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 rot="16200000">
            <a:off x="1809595" y="2702390"/>
            <a:ext cx="1080120" cy="400101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 smtClean="0">
                <a:solidFill>
                  <a:srgbClr val="3333FF"/>
                </a:solidFill>
              </a:rPr>
              <a:t>T&lt;11:0</a:t>
            </a:r>
            <a:r>
              <a:rPr lang="en-US" altLang="ja-JP" sz="2000" b="1" dirty="0">
                <a:solidFill>
                  <a:srgbClr val="3333FF"/>
                </a:solidFill>
              </a:rPr>
              <a:t>&gt;</a:t>
            </a:r>
            <a:endParaRPr lang="ja-JP" altLang="en-US" sz="2000" b="1" dirty="0">
              <a:solidFill>
                <a:srgbClr val="3333FF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6145162" y="1673770"/>
            <a:ext cx="0" cy="2683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5057935" y="1077341"/>
            <a:ext cx="1656184" cy="646323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kumimoji="1" lang="en-US" altLang="ja-JP" b="1" dirty="0" smtClean="0"/>
              <a:t>Pixel</a:t>
            </a:r>
            <a:r>
              <a:rPr lang="ja-JP" altLang="en-US" b="1" dirty="0"/>
              <a:t> </a:t>
            </a:r>
            <a:r>
              <a:rPr lang="en-US" altLang="ja-JP" b="1" dirty="0" smtClean="0"/>
              <a:t>size</a:t>
            </a:r>
            <a:endParaRPr kumimoji="1" lang="en-US" altLang="ja-JP" b="1" dirty="0" smtClean="0"/>
          </a:p>
          <a:p>
            <a:r>
              <a:rPr lang="en-US" altLang="ja-JP" b="1" dirty="0" smtClean="0"/>
              <a:t>40</a:t>
            </a:r>
            <a:r>
              <a:rPr lang="en-US" altLang="ja-JP" b="1" dirty="0" smtClean="0">
                <a:latin typeface="Symbol" panose="05050102010706020507" pitchFamily="18" charset="2"/>
              </a:rPr>
              <a:t>m</a:t>
            </a:r>
            <a:r>
              <a:rPr lang="en-US" altLang="ja-JP" b="1" dirty="0" smtClean="0"/>
              <a:t>m x 40</a:t>
            </a:r>
            <a:r>
              <a:rPr lang="en-US" altLang="ja-JP" b="1" dirty="0" smtClean="0">
                <a:latin typeface="Symbol" panose="05050102010706020507" pitchFamily="18" charset="2"/>
              </a:rPr>
              <a:t>m</a:t>
            </a:r>
            <a:r>
              <a:rPr lang="en-US" altLang="ja-JP" b="1" dirty="0" smtClean="0"/>
              <a:t>m</a:t>
            </a:r>
            <a:endParaRPr kumimoji="1" lang="ja-JP" altLang="en-US" b="1" dirty="0"/>
          </a:p>
        </p:txBody>
      </p:sp>
      <p:sp>
        <p:nvSpPr>
          <p:cNvPr id="37" name="正方形/長方形 36"/>
          <p:cNvSpPr/>
          <p:nvPr/>
        </p:nvSpPr>
        <p:spPr>
          <a:xfrm>
            <a:off x="3437755" y="1822320"/>
            <a:ext cx="3240360" cy="3240360"/>
          </a:xfrm>
          <a:prstGeom prst="rect">
            <a:avLst/>
          </a:prstGeom>
          <a:solidFill>
            <a:srgbClr val="FFC000">
              <a:alpha val="25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altLang="ja-JP" sz="2400" b="1" dirty="0" smtClean="0">
                <a:solidFill>
                  <a:srgbClr val="FF0000"/>
                </a:solidFill>
              </a:rPr>
              <a:t>64 </a:t>
            </a:r>
            <a:r>
              <a:rPr lang="en-US" altLang="ja-JP" sz="2400" b="1" dirty="0">
                <a:solidFill>
                  <a:srgbClr val="FF0000"/>
                </a:solidFill>
              </a:rPr>
              <a:t>x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64 Pixel Array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algn="ctr"/>
            <a:r>
              <a:rPr lang="en-US" altLang="ja-JP" sz="2400" b="1" dirty="0" smtClean="0">
                <a:solidFill>
                  <a:srgbClr val="FF0000"/>
                </a:solidFill>
              </a:rPr>
              <a:t>(2560 </a:t>
            </a:r>
            <a:r>
              <a:rPr lang="en-US" altLang="ja-JP" sz="2400" b="1" dirty="0">
                <a:solidFill>
                  <a:srgbClr val="FF0000"/>
                </a:solidFill>
              </a:rPr>
              <a:t>x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2560 </a:t>
            </a:r>
            <a:r>
              <a:rPr lang="en-US" altLang="ja-JP" sz="2400" b="1" dirty="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m</a:t>
            </a:r>
            <a:r>
              <a:rPr lang="en-US" altLang="ja-JP" sz="2400" b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)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65747" y="1948469"/>
            <a:ext cx="1044116" cy="338546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1600" b="1" dirty="0" smtClean="0">
                <a:solidFill>
                  <a:srgbClr val="3333FF"/>
                </a:solidFill>
              </a:rPr>
              <a:t>T&lt;11:0</a:t>
            </a:r>
            <a:r>
              <a:rPr lang="en-US" altLang="ja-JP" sz="1600" b="1" dirty="0">
                <a:solidFill>
                  <a:srgbClr val="3333FF"/>
                </a:solidFill>
              </a:rPr>
              <a:t>&gt;</a:t>
            </a:r>
            <a:endParaRPr lang="ja-JP" altLang="en-US" sz="1600" b="1" dirty="0">
              <a:solidFill>
                <a:srgbClr val="3333FF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365747" y="4581128"/>
            <a:ext cx="1044116" cy="338546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1600" b="1" dirty="0" smtClean="0">
                <a:solidFill>
                  <a:srgbClr val="3333FF"/>
                </a:solidFill>
              </a:rPr>
              <a:t>T&lt;11:0</a:t>
            </a:r>
            <a:r>
              <a:rPr lang="en-US" altLang="ja-JP" sz="1600" b="1" dirty="0">
                <a:solidFill>
                  <a:srgbClr val="3333FF"/>
                </a:solidFill>
              </a:rPr>
              <a:t>&gt;</a:t>
            </a:r>
            <a:endParaRPr lang="ja-JP" altLang="en-US" sz="1600" b="1" dirty="0">
              <a:solidFill>
                <a:srgbClr val="3333FF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93839" y="4242582"/>
            <a:ext cx="1044116" cy="338546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1600" b="1" dirty="0" smtClean="0">
                <a:solidFill>
                  <a:srgbClr val="FF00FF"/>
                </a:solidFill>
              </a:rPr>
              <a:t>REQ&lt;63&gt;</a:t>
            </a:r>
            <a:endParaRPr lang="ja-JP" altLang="en-US" sz="1600" b="1" dirty="0">
              <a:solidFill>
                <a:srgbClr val="FF00FF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193839" y="1916832"/>
            <a:ext cx="1044116" cy="338546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1600" b="1" dirty="0" smtClean="0">
                <a:solidFill>
                  <a:srgbClr val="FF00FF"/>
                </a:solidFill>
              </a:rPr>
              <a:t>REQ&lt;0&gt;</a:t>
            </a:r>
            <a:endParaRPr lang="ja-JP" altLang="en-US" sz="1600" b="1" dirty="0">
              <a:solidFill>
                <a:srgbClr val="FF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63720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信号検出したピクセルは </a:t>
            </a:r>
            <a:r>
              <a:rPr lang="en-US" altLang="ja-JP" dirty="0" smtClean="0"/>
              <a:t>REQ </a:t>
            </a:r>
            <a:r>
              <a:rPr lang="ja-JP" altLang="en-US" dirty="0" smtClean="0"/>
              <a:t>を出力、</a:t>
            </a:r>
            <a:r>
              <a:rPr kumimoji="1" lang="en-US" altLang="ja-JP" dirty="0" smtClean="0"/>
              <a:t>REQ </a:t>
            </a:r>
            <a:r>
              <a:rPr kumimoji="1" lang="ja-JP" altLang="en-US" dirty="0" smtClean="0"/>
              <a:t>でタイミングをラッチ（信号線は行で共有）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971089" y="116632"/>
            <a:ext cx="18688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charset="0"/>
              <a:buChar char="•"/>
            </a:pPr>
            <a:r>
              <a:rPr lang="en-US" altLang="ja-JP" sz="1400" b="1" dirty="0" smtClean="0"/>
              <a:t>Time Memory Cell (PLL based)</a:t>
            </a:r>
          </a:p>
          <a:p>
            <a:pPr algn="ctr"/>
            <a:r>
              <a:rPr lang="en-US" altLang="ja-JP" sz="1400" b="1" dirty="0" smtClean="0">
                <a:solidFill>
                  <a:schemeClr val="bg1">
                    <a:lumMod val="50000"/>
                  </a:schemeClr>
                </a:solidFill>
              </a:rPr>
              <a:t>** V</a:t>
            </a:r>
            <a:r>
              <a:rPr lang="en-US" altLang="ja-JP" sz="1400" b="1" baseline="-25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altLang="ja-JP" sz="1400" b="1" dirty="0" smtClean="0">
                <a:solidFill>
                  <a:schemeClr val="bg1">
                    <a:lumMod val="50000"/>
                  </a:schemeClr>
                </a:solidFill>
              </a:rPr>
              <a:t> Compensation</a:t>
            </a:r>
            <a:endParaRPr lang="ja-JP" altLang="en-US" sz="1400" dirty="0"/>
          </a:p>
          <a:p>
            <a:pPr marL="285750" indent="-285750" algn="ctr">
              <a:buFont typeface="Arial" charset="0"/>
              <a:buChar char="•"/>
            </a:pPr>
            <a:endParaRPr kumimoji="1" lang="ja-JP" altLang="en-US" sz="1400" b="1" dirty="0"/>
          </a:p>
        </p:txBody>
      </p:sp>
      <p:grpSp>
        <p:nvGrpSpPr>
          <p:cNvPr id="70" name="グループ化 69"/>
          <p:cNvGrpSpPr/>
          <p:nvPr/>
        </p:nvGrpSpPr>
        <p:grpSpPr>
          <a:xfrm>
            <a:off x="107504" y="2752567"/>
            <a:ext cx="2439153" cy="1252497"/>
            <a:chOff x="214507" y="991856"/>
            <a:chExt cx="2439153" cy="1252497"/>
          </a:xfrm>
        </p:grpSpPr>
        <p:cxnSp>
          <p:nvCxnSpPr>
            <p:cNvPr id="46" name="直線コネクタ 45"/>
            <p:cNvCxnSpPr>
              <a:endCxn id="61" idx="3"/>
            </p:cNvCxnSpPr>
            <p:nvPr/>
          </p:nvCxnSpPr>
          <p:spPr>
            <a:xfrm flipH="1">
              <a:off x="1749502" y="1353671"/>
              <a:ext cx="576064" cy="0"/>
            </a:xfrm>
            <a:prstGeom prst="line">
              <a:avLst/>
            </a:prstGeom>
            <a:ln w="25400">
              <a:solidFill>
                <a:srgbClr val="3333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正方形/長方形 44"/>
            <p:cNvSpPr/>
            <p:nvPr/>
          </p:nvSpPr>
          <p:spPr>
            <a:xfrm>
              <a:off x="710811" y="1648252"/>
              <a:ext cx="1038691" cy="5961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6" rIns="91430" bIns="45716" rtlCol="0" anchor="ctr"/>
            <a:lstStyle/>
            <a:p>
              <a:pPr algn="ctr"/>
              <a:r>
                <a:rPr lang="en-US" altLang="ja-JP" sz="2000" b="1" dirty="0" smtClean="0">
                  <a:solidFill>
                    <a:srgbClr val="3333FF"/>
                  </a:solidFill>
                </a:rPr>
                <a:t>Gray </a:t>
              </a:r>
              <a:r>
                <a:rPr lang="en-US" altLang="ja-JP" sz="2000" b="1" dirty="0">
                  <a:solidFill>
                    <a:srgbClr val="3333FF"/>
                  </a:solidFill>
                </a:rPr>
                <a:t>Counter</a:t>
              </a:r>
              <a:endParaRPr lang="ja-JP" altLang="en-US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719810" y="1124744"/>
              <a:ext cx="1029692" cy="4578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6" rIns="91430" bIns="45716" rtlCol="0" anchor="ctr"/>
            <a:lstStyle/>
            <a:p>
              <a:pPr algn="ctr"/>
              <a:r>
                <a:rPr lang="en-US" altLang="ja-JP" sz="2000" b="1" dirty="0" smtClean="0">
                  <a:solidFill>
                    <a:srgbClr val="3333FF"/>
                  </a:solidFill>
                </a:rPr>
                <a:t> TMC*</a:t>
              </a:r>
              <a:endParaRPr lang="ja-JP" altLang="en-US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14507" y="1072207"/>
              <a:ext cx="601278" cy="369324"/>
            </a:xfrm>
            <a:prstGeom prst="rect">
              <a:avLst/>
            </a:prstGeom>
            <a:noFill/>
          </p:spPr>
          <p:txBody>
            <a:bodyPr wrap="square" lIns="91430" tIns="45716" rIns="91430" bIns="45716" rtlCol="0">
              <a:spAutoFit/>
            </a:bodyPr>
            <a:lstStyle/>
            <a:p>
              <a:r>
                <a:rPr lang="en-US" altLang="ja-JP" b="1" dirty="0" smtClean="0"/>
                <a:t>CLK</a:t>
              </a:r>
              <a:endParaRPr lang="ja-JP" altLang="en-US" b="1" dirty="0"/>
            </a:p>
          </p:txBody>
        </p:sp>
        <p:cxnSp>
          <p:nvCxnSpPr>
            <p:cNvPr id="81" name="直線コネクタ 80"/>
            <p:cNvCxnSpPr/>
            <p:nvPr/>
          </p:nvCxnSpPr>
          <p:spPr>
            <a:xfrm>
              <a:off x="1938523" y="1286690"/>
              <a:ext cx="99011" cy="1489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テキスト ボックス 81"/>
            <p:cNvSpPr txBox="1"/>
            <p:nvPr/>
          </p:nvSpPr>
          <p:spPr>
            <a:xfrm>
              <a:off x="1821511" y="1351593"/>
              <a:ext cx="43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4</a:t>
              </a:r>
              <a:endParaRPr kumimoji="1" lang="ja-JP" altLang="en-US" sz="1400" b="1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821511" y="1907540"/>
              <a:ext cx="43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8</a:t>
              </a:r>
              <a:endParaRPr kumimoji="1" lang="ja-JP" altLang="en-US" sz="1400" b="1" dirty="0"/>
            </a:p>
          </p:txBody>
        </p:sp>
        <p:cxnSp>
          <p:nvCxnSpPr>
            <p:cNvPr id="93" name="直線コネクタ 92"/>
            <p:cNvCxnSpPr/>
            <p:nvPr/>
          </p:nvCxnSpPr>
          <p:spPr>
            <a:xfrm flipH="1">
              <a:off x="521750" y="1372715"/>
              <a:ext cx="20702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H="1">
              <a:off x="507436" y="1934762"/>
              <a:ext cx="207025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flipH="1">
              <a:off x="1749502" y="1916832"/>
              <a:ext cx="576064" cy="0"/>
            </a:xfrm>
            <a:prstGeom prst="line">
              <a:avLst/>
            </a:prstGeom>
            <a:ln w="25400">
              <a:solidFill>
                <a:srgbClr val="3333FF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521750" y="1372715"/>
              <a:ext cx="0" cy="56204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1965526" y="1839843"/>
              <a:ext cx="99011" cy="1489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テキスト ボックス 111"/>
            <p:cNvSpPr txBox="1"/>
            <p:nvPr/>
          </p:nvSpPr>
          <p:spPr>
            <a:xfrm>
              <a:off x="1803508" y="991856"/>
              <a:ext cx="6300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/>
                <a:t>Fine</a:t>
              </a:r>
              <a:endParaRPr kumimoji="1" lang="ja-JP" altLang="en-US" sz="1600" b="1" dirty="0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1803580" y="1547500"/>
              <a:ext cx="85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/>
                <a:t>Coarse</a:t>
              </a:r>
              <a:endParaRPr kumimoji="1" lang="ja-JP" altLang="en-US" sz="1600" b="1" dirty="0"/>
            </a:p>
          </p:txBody>
        </p:sp>
      </p:grpSp>
      <p:sp>
        <p:nvSpPr>
          <p:cNvPr id="72" name="正方形/長方形 71"/>
          <p:cNvSpPr/>
          <p:nvPr/>
        </p:nvSpPr>
        <p:spPr>
          <a:xfrm>
            <a:off x="2857189" y="1822321"/>
            <a:ext cx="400545" cy="32403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/>
          <a:lstStyle/>
          <a:p>
            <a:pPr algn="ctr"/>
            <a:r>
              <a:rPr kumimoji="1" lang="en-US" altLang="ja-JP" b="1" dirty="0" smtClean="0">
                <a:solidFill>
                  <a:schemeClr val="bg1">
                    <a:lumMod val="50000"/>
                  </a:schemeClr>
                </a:solidFill>
              </a:rPr>
              <a:t>3-State Buffer</a:t>
            </a:r>
            <a:endParaRPr kumimoji="1" lang="ja-JP" altLang="en-US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7380312" y="1802796"/>
            <a:ext cx="432048" cy="326039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/>
          <a:lstStyle/>
          <a:p>
            <a:pPr algn="ctr"/>
            <a:r>
              <a:rPr kumimoji="1" lang="en-US" altLang="ja-JP" sz="2400" b="1" dirty="0" smtClean="0">
                <a:solidFill>
                  <a:srgbClr val="00B050"/>
                </a:solidFill>
              </a:rPr>
              <a:t>Row Selector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907846" y="3585218"/>
            <a:ext cx="1096463" cy="70787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000" b="1" baseline="-25000" dirty="0" smtClean="0">
                <a:solidFill>
                  <a:srgbClr val="00B050"/>
                </a:solidFill>
              </a:rPr>
              <a:t>THC</a:t>
            </a:r>
            <a:r>
              <a:rPr lang="en-US" altLang="ja-JP" sz="2000" b="1" dirty="0" smtClean="0">
                <a:solidFill>
                  <a:srgbClr val="00B050"/>
                </a:solidFill>
              </a:rPr>
              <a:t> Out [2:0</a:t>
            </a:r>
            <a:r>
              <a:rPr lang="en-US" altLang="ja-JP" sz="2000" b="1" dirty="0">
                <a:solidFill>
                  <a:srgbClr val="00B050"/>
                </a:solidFill>
              </a:rPr>
              <a:t>]</a:t>
            </a:r>
            <a:endParaRPr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70393" y="1723664"/>
            <a:ext cx="2583286" cy="3339525"/>
          </a:xfrm>
          <a:prstGeom prst="rect">
            <a:avLst/>
          </a:prstGeom>
          <a:noFill/>
          <a:ln>
            <a:solidFill>
              <a:srgbClr val="3333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2523469" y="4840287"/>
            <a:ext cx="4807459" cy="0"/>
          </a:xfrm>
          <a:prstGeom prst="straightConnector1">
            <a:avLst/>
          </a:prstGeom>
          <a:ln w="38100">
            <a:solidFill>
              <a:srgbClr val="3333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2500642" y="2233739"/>
            <a:ext cx="4830286" cy="0"/>
          </a:xfrm>
          <a:prstGeom prst="straightConnector1">
            <a:avLst/>
          </a:prstGeom>
          <a:ln w="38100">
            <a:solidFill>
              <a:srgbClr val="3333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1812391" y="4414608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altLang="ja-JP" sz="2000" b="1" dirty="0" smtClean="0">
                <a:solidFill>
                  <a:srgbClr val="3333FF"/>
                </a:solidFill>
              </a:rPr>
              <a:t>Latch</a:t>
            </a:r>
            <a:endParaRPr lang="ja-JP" altLang="en-US" sz="2000" b="1" dirty="0">
              <a:solidFill>
                <a:srgbClr val="3333FF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76387" y="1822320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US" altLang="ja-JP" sz="2000" b="1" dirty="0" smtClean="0">
                <a:solidFill>
                  <a:srgbClr val="3333FF"/>
                </a:solidFill>
              </a:rPr>
              <a:t>Latch</a:t>
            </a:r>
            <a:endParaRPr lang="ja-JP" altLang="en-US" sz="2000" b="1" dirty="0">
              <a:solidFill>
                <a:srgbClr val="3333FF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331455" y="5137447"/>
            <a:ext cx="142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altLang="ja-JP" sz="1400" b="1" baseline="-25000" dirty="0" smtClean="0">
                <a:solidFill>
                  <a:schemeClr val="bg1">
                    <a:lumMod val="50000"/>
                  </a:schemeClr>
                </a:solidFill>
              </a:rPr>
              <a:t>THC</a:t>
            </a:r>
            <a:r>
              <a:rPr lang="en-US" altLang="ja-JP" sz="1400" b="1" baseline="30000" dirty="0" smtClean="0">
                <a:solidFill>
                  <a:schemeClr val="bg1">
                    <a:lumMod val="50000"/>
                  </a:schemeClr>
                </a:solidFill>
              </a:rPr>
              <a:t>**</a:t>
            </a:r>
            <a:r>
              <a:rPr lang="en-US" altLang="ja-JP" sz="1400" b="1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ja-JP" sz="1400" b="1" dirty="0" smtClean="0">
                <a:solidFill>
                  <a:schemeClr val="bg1">
                    <a:lumMod val="50000"/>
                  </a:schemeClr>
                </a:solidFill>
              </a:rPr>
              <a:t>data [2:0]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>
            <a:off x="2807686" y="5889737"/>
            <a:ext cx="64807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>
            <a:endCxn id="72" idx="2"/>
          </p:cNvCxnSpPr>
          <p:nvPr/>
        </p:nvCxnSpPr>
        <p:spPr>
          <a:xfrm flipV="1">
            <a:off x="3041711" y="5062681"/>
            <a:ext cx="15751" cy="23852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 rot="5400000">
            <a:off x="7364170" y="5186664"/>
            <a:ext cx="1440157" cy="400101"/>
          </a:xfrm>
          <a:prstGeom prst="rect">
            <a:avLst/>
          </a:prstGeom>
          <a:noFill/>
          <a:ln w="19050">
            <a:noFill/>
          </a:ln>
        </p:spPr>
        <p:txBody>
          <a:bodyPr wrap="square" lIns="91430" tIns="45716" rIns="91430" bIns="45716" rtlCol="0">
            <a:spAutoFit/>
          </a:bodyPr>
          <a:lstStyle/>
          <a:p>
            <a:r>
              <a:rPr lang="en-US" altLang="ja-JP" sz="2000" b="1" dirty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Readout </a:t>
            </a:r>
            <a:endParaRPr lang="ja-JP" altLang="en-US" sz="2000" b="1" dirty="0">
              <a:solidFill>
                <a:srgbClr val="92D05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3257735" y="2362380"/>
            <a:ext cx="180020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3262288" y="2996952"/>
            <a:ext cx="180020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>
            <a:off x="3257735" y="4941168"/>
            <a:ext cx="180020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6763743" y="1822320"/>
            <a:ext cx="400545" cy="32403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/>
          <a:lstStyle/>
          <a:p>
            <a:pPr algn="ctr"/>
            <a:r>
              <a:rPr kumimoji="1" lang="en-US" altLang="ja-JP" b="1" dirty="0" smtClean="0">
                <a:solidFill>
                  <a:schemeClr val="bg1">
                    <a:lumMod val="50000"/>
                  </a:schemeClr>
                </a:solidFill>
              </a:rPr>
              <a:t>SRAM </a:t>
            </a:r>
            <a:r>
              <a:rPr kumimoji="1" lang="en-US" altLang="ja-JP" b="1" dirty="0" err="1" smtClean="0">
                <a:solidFill>
                  <a:schemeClr val="bg1">
                    <a:lumMod val="50000"/>
                  </a:schemeClr>
                </a:solidFill>
              </a:rPr>
              <a:t>Precharge</a:t>
            </a:r>
            <a:endParaRPr kumimoji="1" lang="ja-JP" altLang="en-US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MALPIX6 </a:t>
            </a:r>
            <a:r>
              <a:rPr kumimoji="1" lang="ja-JP" altLang="en-US" dirty="0" smtClean="0"/>
              <a:t>シミュレーション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797" y="1052736"/>
            <a:ext cx="6301667" cy="551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516216" y="116632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</a:t>
            </a:r>
            <a:r>
              <a:rPr lang="en-US" altLang="ja-JP" sz="1200" dirty="0" smtClean="0"/>
              <a:t>est_MALPIX6_CORE15_wotmc_mhit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1045760"/>
            <a:ext cx="158417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b="1" dirty="0" smtClean="0"/>
              <a:t>PIXEL </a:t>
            </a:r>
            <a:r>
              <a:rPr kumimoji="1" lang="en-US" altLang="ja-JP" sz="1400" b="1" dirty="0" smtClean="0"/>
              <a:t>(0, 0)</a:t>
            </a:r>
            <a:r>
              <a:rPr lang="ja-JP" altLang="en-US" sz="1400" b="1" dirty="0"/>
              <a:t> </a:t>
            </a:r>
            <a:r>
              <a:rPr lang="en-US" altLang="ja-JP" sz="1400" b="1" dirty="0" smtClean="0"/>
              <a:t>input</a:t>
            </a:r>
          </a:p>
          <a:p>
            <a:pPr algn="r"/>
            <a:r>
              <a:rPr kumimoji="1" lang="en-US" altLang="ja-JP" sz="1400" b="1" dirty="0" smtClean="0"/>
              <a:t>PIXEL (0,15) input</a:t>
            </a:r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r>
              <a:rPr kumimoji="1" lang="en-US" altLang="ja-JP" sz="1400" b="1" dirty="0" smtClean="0"/>
              <a:t>G&lt;0&gt;</a:t>
            </a:r>
          </a:p>
          <a:p>
            <a:pPr algn="r"/>
            <a:r>
              <a:rPr lang="en-US" altLang="ja-JP" sz="1400" b="1" dirty="0" smtClean="0"/>
              <a:t>G&lt;1&gt;</a:t>
            </a:r>
            <a:endParaRPr lang="en-US" altLang="ja-JP" sz="1400" b="1" dirty="0"/>
          </a:p>
          <a:p>
            <a:pPr algn="r"/>
            <a:r>
              <a:rPr kumimoji="1" lang="en-US" altLang="ja-JP" sz="1400" b="1" dirty="0" smtClean="0"/>
              <a:t>REQ</a:t>
            </a:r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endParaRPr lang="en-US" altLang="ja-JP" sz="1400" b="1" dirty="0"/>
          </a:p>
          <a:p>
            <a:pPr algn="r"/>
            <a:endParaRPr kumimoji="1" lang="en-US" altLang="ja-JP" sz="1400" b="1" dirty="0" smtClean="0"/>
          </a:p>
          <a:p>
            <a:pPr algn="r"/>
            <a:r>
              <a:rPr lang="en-US" altLang="ja-JP" sz="1400" b="1" dirty="0" smtClean="0"/>
              <a:t>TOUT&lt;0&gt;</a:t>
            </a:r>
          </a:p>
          <a:p>
            <a:pPr algn="r"/>
            <a:endParaRPr kumimoji="1" lang="en-US" altLang="ja-JP" sz="1400" b="1" dirty="0"/>
          </a:p>
          <a:p>
            <a:pPr algn="r"/>
            <a:r>
              <a:rPr lang="en-US" altLang="ja-JP" sz="1400" b="1" dirty="0" smtClean="0"/>
              <a:t>TOUT&lt;1&gt;</a:t>
            </a:r>
            <a:endParaRPr kumimoji="1" lang="ja-JP" altLang="en-US" sz="1400" b="1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4954525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5796136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948264" y="5334307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3333FF"/>
                </a:solidFill>
              </a:rPr>
              <a:t>1</a:t>
            </a:r>
          </a:p>
          <a:p>
            <a:endParaRPr kumimoji="1" lang="en-US" altLang="ja-JP" sz="1600" dirty="0" smtClean="0">
              <a:solidFill>
                <a:srgbClr val="3333FF"/>
              </a:solidFill>
            </a:endParaRPr>
          </a:p>
          <a:p>
            <a:r>
              <a:rPr lang="en-US" altLang="ja-JP" sz="1600" dirty="0">
                <a:solidFill>
                  <a:srgbClr val="3333FF"/>
                </a:solidFill>
              </a:rPr>
              <a:t>0</a:t>
            </a:r>
            <a:endParaRPr kumimoji="1" lang="ja-JP" altLang="en-US" sz="1600" dirty="0">
              <a:solidFill>
                <a:srgbClr val="3333FF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96136" y="198884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FFC000"/>
                </a:solidFill>
              </a:rPr>
              <a:t>0</a:t>
            </a:r>
            <a:endParaRPr kumimoji="1" lang="en-US" altLang="ja-JP" sz="1600" dirty="0" smtClean="0">
              <a:solidFill>
                <a:srgbClr val="FFC000"/>
              </a:solidFill>
            </a:endParaRPr>
          </a:p>
          <a:p>
            <a:r>
              <a:rPr lang="en-US" altLang="ja-JP" sz="1600" dirty="0" smtClean="0">
                <a:solidFill>
                  <a:srgbClr val="FFC000"/>
                </a:solidFill>
              </a:rPr>
              <a:t>1</a:t>
            </a:r>
            <a:endParaRPr kumimoji="1" lang="ja-JP" altLang="en-US" sz="1600" dirty="0">
              <a:solidFill>
                <a:srgbClr val="FFC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6993234" y="350100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7573851" y="350100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7596336" y="5334307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FFC000"/>
                </a:solidFill>
              </a:rPr>
              <a:t>0</a:t>
            </a:r>
            <a:endParaRPr kumimoji="1" lang="en-US" altLang="ja-JP" sz="1600" dirty="0" smtClean="0">
              <a:solidFill>
                <a:srgbClr val="FFC000"/>
              </a:solidFill>
            </a:endParaRPr>
          </a:p>
          <a:p>
            <a:endParaRPr kumimoji="1" lang="en-US" altLang="ja-JP" sz="1600" dirty="0" smtClean="0">
              <a:solidFill>
                <a:srgbClr val="FFC000"/>
              </a:solidFill>
            </a:endParaRPr>
          </a:p>
          <a:p>
            <a:r>
              <a:rPr lang="en-US" altLang="ja-JP" sz="1600" dirty="0" smtClean="0">
                <a:solidFill>
                  <a:srgbClr val="FFC000"/>
                </a:solidFill>
              </a:rPr>
              <a:t>1</a:t>
            </a:r>
            <a:endParaRPr kumimoji="1" lang="ja-JP" altLang="en-US" sz="1600" dirty="0">
              <a:solidFill>
                <a:srgbClr val="FFC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32040" y="198884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3333FF"/>
                </a:solidFill>
              </a:rPr>
              <a:t>1</a:t>
            </a:r>
            <a:endParaRPr kumimoji="1" lang="en-US" altLang="ja-JP" sz="1600" dirty="0" smtClean="0">
              <a:solidFill>
                <a:srgbClr val="3333FF"/>
              </a:solidFill>
            </a:endParaRPr>
          </a:p>
          <a:p>
            <a:r>
              <a:rPr lang="en-US" altLang="ja-JP" sz="1600" dirty="0">
                <a:solidFill>
                  <a:srgbClr val="3333FF"/>
                </a:solidFill>
              </a:rPr>
              <a:t>0</a:t>
            </a:r>
            <a:endParaRPr kumimoji="1" lang="ja-JP" altLang="en-US" sz="16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9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MALPIX6 </a:t>
            </a:r>
            <a:r>
              <a:rPr kumimoji="1" lang="ja-JP" altLang="en-US" dirty="0" smtClean="0"/>
              <a:t>トップレイアウト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6581-2285-47BE-BDB5-25D254A5C8AE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468114" cy="547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517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394</Words>
  <Application>Microsoft Office PowerPoint</Application>
  <PresentationFormat>画面に合わせる (4:3)</PresentationFormat>
  <Paragraphs>164</Paragraphs>
  <Slides>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MALPIX6 Design</vt:lpstr>
      <vt:lpstr>ピクセルの最終サイズは 50um 角不可？</vt:lpstr>
      <vt:lpstr>MALPIX6 概要</vt:lpstr>
      <vt:lpstr>ピクセル（レイアウト）</vt:lpstr>
      <vt:lpstr>ピクセル（回路図）</vt:lpstr>
      <vt:lpstr>構成 （ピクセル）</vt:lpstr>
      <vt:lpstr>構成 （トップ）</vt:lpstr>
      <vt:lpstr>MALPIX6 シミュレーション</vt:lpstr>
      <vt:lpstr>MALPIX6 トップレイアウト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MALPIX6 Design</dc:title>
  <dc:creator>posione</dc:creator>
  <cp:lastModifiedBy>posione</cp:lastModifiedBy>
  <cp:revision>46</cp:revision>
  <cp:lastPrinted>2015-05-21T02:52:00Z</cp:lastPrinted>
  <dcterms:created xsi:type="dcterms:W3CDTF">2015-05-20T23:30:57Z</dcterms:created>
  <dcterms:modified xsi:type="dcterms:W3CDTF">2015-05-21T06:57:38Z</dcterms:modified>
</cp:coreProperties>
</file>